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Bitter" panose="020B0604020202020204" charset="0"/>
      <p:regular r:id="rId11"/>
    </p:embeddedFont>
    <p:embeddedFont>
      <p:font typeface="Bookman Old Style" panose="02050604050505020204" pitchFamily="18" charset="0"/>
      <p:regular r:id="rId12"/>
      <p:bold r:id="rId13"/>
      <p:italic r:id="rId14"/>
      <p:boldItalic r:id="rId15"/>
    </p:embeddedFont>
    <p:embeddedFont>
      <p:font typeface="Consolas" panose="020B0609020204030204" pitchFamily="49" charset="0"/>
      <p:regular r:id="rId16"/>
      <p:bold r:id="rId17"/>
      <p:italic r:id="rId18"/>
      <p:boldItalic r:id="rId19"/>
    </p:embeddedFont>
    <p:embeddedFont>
      <p:font typeface="Rockwell" panose="02060603020205020403" pitchFamily="18" charset="0"/>
      <p:regular r:id="rId20"/>
      <p:bold r:id="rId21"/>
      <p:italic r:id="rId22"/>
      <p:boldItalic r:id="rId2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9725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14323" y="1346836"/>
            <a:ext cx="10801754" cy="2865120"/>
          </a:xfrm>
        </p:spPr>
        <p:txBody>
          <a:bodyPr anchor="b">
            <a:normAutofit/>
          </a:bodyPr>
          <a:lstStyle>
            <a:lvl1pPr algn="ctr">
              <a:defRPr sz="5760"/>
            </a:lvl1pPr>
          </a:lstStyle>
          <a:p>
            <a:r>
              <a:rPr lang="en-US"/>
              <a:t>Click to edit Master title style</a:t>
            </a:r>
            <a:endParaRPr lang="en-US" dirty="0"/>
          </a:p>
        </p:txBody>
      </p:sp>
      <p:sp>
        <p:nvSpPr>
          <p:cNvPr id="3" name="Subtitle 2"/>
          <p:cNvSpPr>
            <a:spLocks noGrp="1"/>
          </p:cNvSpPr>
          <p:nvPr>
            <p:ph type="subTitle" idx="1"/>
          </p:nvPr>
        </p:nvSpPr>
        <p:spPr>
          <a:xfrm>
            <a:off x="1914323" y="4322446"/>
            <a:ext cx="10801754"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07641995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6567" y="5147247"/>
            <a:ext cx="12441077" cy="983226"/>
          </a:xfrm>
        </p:spPr>
        <p:txBody>
          <a:bodyPr anchor="b">
            <a:normAutofit/>
          </a:bodyPr>
          <a:lstStyle>
            <a:lvl1pPr>
              <a:defRPr sz="3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96567" y="745586"/>
            <a:ext cx="12441077" cy="4055682"/>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54" y="6130474"/>
            <a:ext cx="12439198" cy="818966"/>
          </a:xfrm>
        </p:spPr>
        <p:txBody>
          <a:bodyPr>
            <a:normAutofit/>
          </a:bodyPr>
          <a:lstStyle>
            <a:lvl1pPr marL="0" indent="0" algn="ctr">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75431194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096554" y="731521"/>
            <a:ext cx="12424514" cy="4109831"/>
          </a:xfrm>
        </p:spPr>
        <p:txBody>
          <a:bodyPr anchor="ctr"/>
          <a:lstStyle>
            <a:lvl1pP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55" y="5045784"/>
            <a:ext cx="12424513" cy="1910623"/>
          </a:xfrm>
        </p:spPr>
        <p:txBody>
          <a:bodyPr anchor="ct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93688796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455" y="731520"/>
            <a:ext cx="11163302" cy="3591485"/>
          </a:xfrm>
        </p:spPr>
        <p:txBody>
          <a:bodyPr anchor="ctr"/>
          <a:lstStyle>
            <a:lvl1pPr>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2064773" y="4332039"/>
            <a:ext cx="10502759" cy="512174"/>
          </a:xfrm>
        </p:spPr>
        <p:txBody>
          <a:bodyPr anchor="t">
            <a:normAutofit/>
          </a:bodyPr>
          <a:lstStyle>
            <a:lvl1pPr marL="0" indent="0" algn="r">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096553" y="5045785"/>
            <a:ext cx="12424514" cy="1903656"/>
          </a:xfrm>
        </p:spPr>
        <p:txBody>
          <a:bodyPr anchor="ctr">
            <a:normAutofit/>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1003934" y="88228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3" name="TextBox 12"/>
          <p:cNvSpPr txBox="1"/>
          <p:nvPr/>
        </p:nvSpPr>
        <p:spPr>
          <a:xfrm>
            <a:off x="12789547" y="3566512"/>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113394780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096568" y="2552331"/>
            <a:ext cx="12426392" cy="3014202"/>
          </a:xfrm>
        </p:spPr>
        <p:txBody>
          <a:bodyPr anchor="b"/>
          <a:lstStyle>
            <a:lvl1pP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53" y="5580667"/>
            <a:ext cx="12424516" cy="1368773"/>
          </a:xfrm>
        </p:spPr>
        <p:txBody>
          <a:bodyPr anchor="t"/>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1245604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096553" y="731520"/>
            <a:ext cx="12424514" cy="1590676"/>
          </a:xfrm>
        </p:spPr>
        <p:txBody>
          <a:bodyPr/>
          <a:lstStyle/>
          <a:p>
            <a:r>
              <a:rPr lang="en-US"/>
              <a:t>Click to edit Master title style</a:t>
            </a:r>
            <a:endParaRPr lang="en-US" dirty="0"/>
          </a:p>
        </p:txBody>
      </p:sp>
      <p:sp>
        <p:nvSpPr>
          <p:cNvPr id="7" name="Text Placeholder 2"/>
          <p:cNvSpPr>
            <a:spLocks noGrp="1"/>
          </p:cNvSpPr>
          <p:nvPr>
            <p:ph type="body" idx="1"/>
          </p:nvPr>
        </p:nvSpPr>
        <p:spPr>
          <a:xfrm>
            <a:off x="1096553" y="2505983"/>
            <a:ext cx="3958747" cy="987966"/>
          </a:xfrm>
        </p:spPr>
        <p:txBody>
          <a:bodyPr anchor="b">
            <a:noAutofit/>
          </a:bodyPr>
          <a:lstStyle>
            <a:lvl1pPr marL="0" indent="0" algn="ctr">
              <a:lnSpc>
                <a:spcPct val="100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1096553" y="3493949"/>
            <a:ext cx="3958747" cy="3455491"/>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333853" y="2505984"/>
            <a:ext cx="3958270" cy="987965"/>
          </a:xfrm>
        </p:spPr>
        <p:txBody>
          <a:bodyPr anchor="b">
            <a:noAutofit/>
          </a:bodyPr>
          <a:lstStyle>
            <a:lvl1pPr marL="0" indent="0" algn="ctr">
              <a:lnSpc>
                <a:spcPct val="100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5333854" y="3493949"/>
            <a:ext cx="3959785" cy="3455491"/>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567958" y="2505984"/>
            <a:ext cx="3949453" cy="987965"/>
          </a:xfrm>
        </p:spPr>
        <p:txBody>
          <a:bodyPr anchor="b">
            <a:noAutofit/>
          </a:bodyPr>
          <a:lstStyle>
            <a:lvl1pPr marL="0" indent="0" algn="ctr">
              <a:lnSpc>
                <a:spcPct val="100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9571616" y="3493949"/>
            <a:ext cx="3949453" cy="3455491"/>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61289612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096554" y="731520"/>
            <a:ext cx="12424514" cy="1590676"/>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096555" y="5035079"/>
            <a:ext cx="3958746" cy="691514"/>
          </a:xfrm>
        </p:spPr>
        <p:txBody>
          <a:bodyPr anchor="b">
            <a:noAutofit/>
          </a:bodyPr>
          <a:lstStyle>
            <a:lvl1pPr marL="0" indent="0" algn="ctr">
              <a:lnSpc>
                <a:spcPct val="100000"/>
              </a:lnSpc>
              <a:buNone/>
              <a:defRPr sz="240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1310424" y="2758784"/>
            <a:ext cx="3528060" cy="18288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1096555" y="5726593"/>
            <a:ext cx="3958746" cy="1222846"/>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331242" y="5035079"/>
            <a:ext cx="3958780" cy="691514"/>
          </a:xfrm>
        </p:spPr>
        <p:txBody>
          <a:bodyPr anchor="b">
            <a:noAutofit/>
          </a:bodyPr>
          <a:lstStyle>
            <a:lvl1pPr marL="0" indent="0" algn="ctr">
              <a:lnSpc>
                <a:spcPct val="100000"/>
              </a:lnSpc>
              <a:buNone/>
              <a:defRPr sz="240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482796" y="2758784"/>
            <a:ext cx="3516630" cy="18288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329618" y="5726592"/>
            <a:ext cx="3960403" cy="1222846"/>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568108" y="5035079"/>
            <a:ext cx="3947880" cy="691514"/>
          </a:xfrm>
        </p:spPr>
        <p:txBody>
          <a:bodyPr anchor="b">
            <a:noAutofit/>
          </a:bodyPr>
          <a:lstStyle>
            <a:lvl1pPr marL="0" indent="0" algn="ctr">
              <a:lnSpc>
                <a:spcPct val="100000"/>
              </a:lnSpc>
              <a:buNone/>
              <a:defRPr sz="240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783364" y="2758784"/>
            <a:ext cx="3518536" cy="18288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567957" y="5726594"/>
            <a:ext cx="3953110" cy="122284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56212300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29210142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1" y="731520"/>
            <a:ext cx="3051188" cy="621792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96553" y="731520"/>
            <a:ext cx="9190446" cy="621792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532096698"/>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18102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82671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017372171"/>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50860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103440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39138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914879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314418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5430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75093" y="788672"/>
            <a:ext cx="11680214" cy="3423284"/>
          </a:xfrm>
        </p:spPr>
        <p:txBody>
          <a:bodyPr anchor="b">
            <a:normAutofit/>
          </a:bodyPr>
          <a:lstStyle>
            <a:lvl1pPr>
              <a:defRPr sz="4080"/>
            </a:lvl1pPr>
          </a:lstStyle>
          <a:p>
            <a:r>
              <a:rPr lang="en-US"/>
              <a:t>Click to edit Master title style</a:t>
            </a:r>
            <a:endParaRPr lang="en-US" dirty="0"/>
          </a:p>
        </p:txBody>
      </p:sp>
      <p:sp>
        <p:nvSpPr>
          <p:cNvPr id="3" name="Text Placeholder 2"/>
          <p:cNvSpPr>
            <a:spLocks noGrp="1"/>
          </p:cNvSpPr>
          <p:nvPr>
            <p:ph type="body" idx="1"/>
          </p:nvPr>
        </p:nvSpPr>
        <p:spPr>
          <a:xfrm>
            <a:off x="1475093" y="4322446"/>
            <a:ext cx="11680214" cy="1800224"/>
          </a:xfrm>
        </p:spPr>
        <p:txBody>
          <a:bodyPr/>
          <a:lstStyle>
            <a:lvl1pPr marL="0" indent="0" algn="ctr">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79648797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96555" y="731521"/>
            <a:ext cx="12424513" cy="159158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6554" y="2505984"/>
            <a:ext cx="6127205" cy="4443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8084" y="2505984"/>
            <a:ext cx="6112985" cy="4443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71348857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96555" y="731520"/>
            <a:ext cx="12424513"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165" y="2505984"/>
            <a:ext cx="5855039" cy="988694"/>
          </a:xfrm>
        </p:spPr>
        <p:txBody>
          <a:bodyPr anchor="b"/>
          <a:lstStyle>
            <a:lvl1pPr marL="0" indent="0">
              <a:lnSpc>
                <a:spcPct val="100000"/>
              </a:lnSpc>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96554" y="3494678"/>
            <a:ext cx="6128650" cy="34547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82404" y="2505984"/>
            <a:ext cx="5838665" cy="988694"/>
          </a:xfrm>
        </p:spPr>
        <p:txBody>
          <a:bodyPr anchor="b"/>
          <a:lstStyle>
            <a:lvl1pPr marL="0" indent="0">
              <a:lnSpc>
                <a:spcPct val="100000"/>
              </a:lnSpc>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1" y="3494678"/>
            <a:ext cx="6114428" cy="34547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6/19/2025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79936161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6/19/2025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76832514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6/19/2025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506641195"/>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00674" y="731520"/>
            <a:ext cx="4718684" cy="2834640"/>
          </a:xfrm>
        </p:spPr>
        <p:txBody>
          <a:bodyPr anchor="b">
            <a:normAutofit/>
          </a:bodyPr>
          <a:lstStyle>
            <a:lvl1pPr>
              <a:defRPr sz="3360"/>
            </a:lvl1pPr>
          </a:lstStyle>
          <a:p>
            <a:r>
              <a:rPr lang="en-US"/>
              <a:t>Click to edit Master title style</a:t>
            </a:r>
            <a:endParaRPr lang="en-US" dirty="0"/>
          </a:p>
        </p:txBody>
      </p:sp>
      <p:sp>
        <p:nvSpPr>
          <p:cNvPr id="3" name="Content Placeholder 2"/>
          <p:cNvSpPr>
            <a:spLocks noGrp="1"/>
          </p:cNvSpPr>
          <p:nvPr>
            <p:ph idx="1"/>
          </p:nvPr>
        </p:nvSpPr>
        <p:spPr>
          <a:xfrm>
            <a:off x="6093677" y="731520"/>
            <a:ext cx="7427390" cy="621792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00674" y="3566161"/>
            <a:ext cx="4718684" cy="3383279"/>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35871736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00673" y="731520"/>
            <a:ext cx="7115728" cy="2834640"/>
          </a:xfrm>
        </p:spPr>
        <p:txBody>
          <a:bodyPr anchor="b">
            <a:normAutofit/>
          </a:bodyPr>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909765" y="910657"/>
            <a:ext cx="3906427" cy="5859646"/>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53" y="3566160"/>
            <a:ext cx="7121940" cy="3383280"/>
          </a:xfrm>
        </p:spPr>
        <p:txBody>
          <a:bodyPr>
            <a:normAutofit/>
          </a:bodyPr>
          <a:lstStyle>
            <a:lvl1pPr marL="0" indent="0" algn="ctr">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94375718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6555" y="731521"/>
            <a:ext cx="12424513" cy="159158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96554" y="2515277"/>
            <a:ext cx="12424514" cy="44341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214483" y="7059931"/>
            <a:ext cx="3291840" cy="438150"/>
          </a:xfrm>
          <a:prstGeom prst="rect">
            <a:avLst/>
          </a:prstGeom>
        </p:spPr>
        <p:txBody>
          <a:bodyPr vert="horz" lIns="91440" tIns="45720" rIns="91440" bIns="45720" rtlCol="0" anchor="ctr"/>
          <a:lstStyle>
            <a:lvl1pPr algn="r">
              <a:defRPr sz="1200">
                <a:solidFill>
                  <a:schemeClr val="tx1">
                    <a:tint val="75000"/>
                  </a:schemeClr>
                </a:solidFill>
              </a:defRPr>
            </a:lvl1pPr>
          </a:lstStyle>
          <a:p>
            <a:fld id="{48A87A34-81AB-432B-8DAE-1953F412C126}" type="datetimeFigureOut">
              <a:rPr lang="en-US" dirty="0"/>
              <a:pPr/>
              <a:t>6/19/2025</a:t>
            </a:fld>
            <a:endParaRPr lang="en-US" dirty="0"/>
          </a:p>
        </p:txBody>
      </p:sp>
      <p:sp>
        <p:nvSpPr>
          <p:cNvPr id="5" name="Footer Placeholder 4"/>
          <p:cNvSpPr>
            <a:spLocks noGrp="1"/>
          </p:cNvSpPr>
          <p:nvPr>
            <p:ph type="ftr" sz="quarter" idx="3"/>
          </p:nvPr>
        </p:nvSpPr>
        <p:spPr>
          <a:xfrm>
            <a:off x="1096553" y="7059931"/>
            <a:ext cx="8007438" cy="438150"/>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2616814" y="7059931"/>
            <a:ext cx="904254" cy="438150"/>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578688950"/>
      </p:ext>
    </p:extLst>
  </p:cSld>
  <p:clrMap bg1="dk1" tx1="lt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Lst>
  <p:hf sldNum="0" hdr="0" ftr="0" dt="0"/>
  <p:txStyles>
    <p:titleStyle>
      <a:lvl1pPr algn="ctr" defTabSz="1097280" rtl="0" eaLnBrk="1" latinLnBrk="0" hangingPunct="1">
        <a:lnSpc>
          <a:spcPct val="90000"/>
        </a:lnSpc>
        <a:spcBef>
          <a:spcPct val="0"/>
        </a:spcBef>
        <a:buNone/>
        <a:defRPr sz="408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74320" indent="-274320" algn="l" defTabSz="1097280" rtl="0" eaLnBrk="1" latinLnBrk="0" hangingPunct="1">
        <a:lnSpc>
          <a:spcPct val="120000"/>
        </a:lnSpc>
        <a:spcBef>
          <a:spcPts val="1200"/>
        </a:spcBef>
        <a:buFont typeface="Arial" panose="020B0604020202020204" pitchFamily="34" charset="0"/>
        <a:buChar char="•"/>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822960" indent="-274320" algn="l" defTabSz="1097280" rtl="0" eaLnBrk="1" latinLnBrk="0" hangingPunct="1">
        <a:lnSpc>
          <a:spcPct val="120000"/>
        </a:lnSpc>
        <a:spcBef>
          <a:spcPts val="600"/>
        </a:spcBef>
        <a:buFont typeface="Arial" panose="020B0604020202020204" pitchFamily="34" charset="0"/>
        <a:buChar char="•"/>
        <a:defRPr sz="2160" kern="1200">
          <a:solidFill>
            <a:schemeClr val="tx1"/>
          </a:solidFill>
          <a:effectLst>
            <a:outerShdw blurRad="50800" dist="38100" dir="2700000" algn="tl" rotWithShape="0">
              <a:srgbClr val="000000">
                <a:alpha val="48000"/>
              </a:srgbClr>
            </a:outerShdw>
          </a:effectLst>
          <a:latin typeface="+mn-lt"/>
          <a:ea typeface="+mn-ea"/>
          <a:cs typeface="+mn-cs"/>
        </a:defRPr>
      </a:lvl2pPr>
      <a:lvl3pPr marL="1371600" indent="-274320" algn="l" defTabSz="1097280" rtl="0" eaLnBrk="1" latinLnBrk="0" hangingPunct="1">
        <a:lnSpc>
          <a:spcPct val="120000"/>
        </a:lnSpc>
        <a:spcBef>
          <a:spcPts val="600"/>
        </a:spcBef>
        <a:buFont typeface="Arial" panose="020B0604020202020204" pitchFamily="34" charset="0"/>
        <a:buChar char="•"/>
        <a:defRPr sz="1920" kern="1200">
          <a:solidFill>
            <a:schemeClr val="tx1"/>
          </a:solidFill>
          <a:effectLst>
            <a:outerShdw blurRad="50800" dist="38100" dir="2700000" algn="tl" rotWithShape="0">
              <a:srgbClr val="000000">
                <a:alpha val="48000"/>
              </a:srgbClr>
            </a:outerShdw>
          </a:effectLst>
          <a:latin typeface="+mn-lt"/>
          <a:ea typeface="+mn-ea"/>
          <a:cs typeface="+mn-cs"/>
        </a:defRPr>
      </a:lvl3pPr>
      <a:lvl4pPr marL="1920240" indent="-274320" algn="l" defTabSz="1097280" rtl="0" eaLnBrk="1" latinLnBrk="0" hangingPunct="1">
        <a:lnSpc>
          <a:spcPct val="120000"/>
        </a:lnSpc>
        <a:spcBef>
          <a:spcPts val="600"/>
        </a:spcBef>
        <a:buFont typeface="Arial" panose="020B0604020202020204" pitchFamily="34" charset="0"/>
        <a:buChar char="•"/>
        <a:defRPr sz="1680" kern="1200">
          <a:solidFill>
            <a:schemeClr val="tx1"/>
          </a:solidFill>
          <a:effectLst>
            <a:outerShdw blurRad="50800" dist="38100" dir="2700000" algn="tl" rotWithShape="0">
              <a:srgbClr val="000000">
                <a:alpha val="48000"/>
              </a:srgbClr>
            </a:outerShdw>
          </a:effectLst>
          <a:latin typeface="+mn-lt"/>
          <a:ea typeface="+mn-ea"/>
          <a:cs typeface="+mn-cs"/>
        </a:defRPr>
      </a:lvl4pPr>
      <a:lvl5pPr marL="246888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5pPr>
      <a:lvl6pPr marL="301752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6pPr>
      <a:lvl7pPr marL="356616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7pPr>
      <a:lvl8pPr marL="411480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8pPr>
      <a:lvl9pPr marL="466344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9.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hyperlink" Target="https://github.com/your-repo"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90" y="2266712"/>
            <a:ext cx="7556421" cy="1240155"/>
          </a:xfrm>
          <a:prstGeom prst="rect">
            <a:avLst/>
          </a:prstGeom>
          <a:noFill/>
          <a:ln/>
        </p:spPr>
        <p:txBody>
          <a:bodyPr wrap="square" lIns="0" tIns="0" rIns="0" bIns="0" rtlCol="0" anchor="t"/>
          <a:lstStyle/>
          <a:p>
            <a:pPr marL="0" indent="0" algn="l">
              <a:lnSpc>
                <a:spcPts val="4850"/>
              </a:lnSpc>
              <a:buNone/>
            </a:pPr>
            <a:r>
              <a:rPr lang="en-US" sz="3900" b="1" dirty="0">
                <a:ea typeface="Outfit Bold" pitchFamily="34" charset="-122"/>
                <a:cs typeface="Outfit Bold" pitchFamily="34" charset="-120"/>
              </a:rPr>
              <a:t>Real-Time Anomaly Detection for IoT Sensor Data</a:t>
            </a:r>
            <a:endParaRPr lang="en-US" sz="3900" dirty="0"/>
          </a:p>
        </p:txBody>
      </p:sp>
      <p:sp>
        <p:nvSpPr>
          <p:cNvPr id="4" name="Text 1"/>
          <p:cNvSpPr/>
          <p:nvPr/>
        </p:nvSpPr>
        <p:spPr>
          <a:xfrm>
            <a:off x="6280190" y="3804523"/>
            <a:ext cx="7556421" cy="1587698"/>
          </a:xfrm>
          <a:prstGeom prst="rect">
            <a:avLst/>
          </a:prstGeom>
          <a:noFill/>
          <a:ln/>
        </p:spPr>
        <p:txBody>
          <a:bodyPr wrap="square" lIns="0" tIns="0" rIns="0" bIns="0" rtlCol="0" anchor="t"/>
          <a:lstStyle/>
          <a:p>
            <a:pPr marL="0" indent="0" algn="l">
              <a:lnSpc>
                <a:spcPts val="2500"/>
              </a:lnSpc>
              <a:buNone/>
            </a:pPr>
            <a:r>
              <a:rPr lang="en-US" sz="1550" dirty="0">
                <a:ea typeface="Bitter" pitchFamily="34" charset="-122"/>
                <a:cs typeface="Bitter" pitchFamily="34" charset="-120"/>
              </a:rPr>
              <a:t>This project demonstrates a real-time anomaly detection system for Internet of Things (IoT) sensor data within a smart manufacturing environment. We simulate sensor readings for temperature, pressure, and vibration, employ an Isolation Forest model for unsupervised anomaly detection, visualize the data live, and provide instant alerts via Telegram.</a:t>
            </a:r>
            <a:endParaRPr lang="en-US" sz="1550" dirty="0"/>
          </a:p>
        </p:txBody>
      </p:sp>
      <p:sp>
        <p:nvSpPr>
          <p:cNvPr id="5" name="Shape 2"/>
          <p:cNvSpPr/>
          <p:nvPr/>
        </p:nvSpPr>
        <p:spPr>
          <a:xfrm>
            <a:off x="6280190" y="5630347"/>
            <a:ext cx="317540" cy="317540"/>
          </a:xfrm>
          <a:prstGeom prst="roundRect">
            <a:avLst>
              <a:gd name="adj" fmla="val 28793492"/>
            </a:avLst>
          </a:prstGeom>
          <a:noFill/>
          <a:ln w="7620">
            <a:solidFill>
              <a:srgbClr val="38383C"/>
            </a:solidFill>
            <a:prstDash val="solid"/>
          </a:ln>
        </p:spPr>
      </p:sp>
      <p:sp>
        <p:nvSpPr>
          <p:cNvPr id="7" name="Text 3"/>
          <p:cNvSpPr/>
          <p:nvPr/>
        </p:nvSpPr>
        <p:spPr>
          <a:xfrm>
            <a:off x="6696908" y="5615464"/>
            <a:ext cx="1971199" cy="347305"/>
          </a:xfrm>
          <a:prstGeom prst="rect">
            <a:avLst/>
          </a:prstGeom>
          <a:noFill/>
          <a:ln/>
        </p:spPr>
        <p:txBody>
          <a:bodyPr wrap="none" lIns="0" tIns="0" rIns="0" bIns="0" rtlCol="0" anchor="t"/>
          <a:lstStyle/>
          <a:p>
            <a:pPr marL="0" indent="0" algn="l">
              <a:lnSpc>
                <a:spcPts val="2700"/>
              </a:lnSpc>
              <a:buNone/>
            </a:pPr>
            <a:endParaRPr lang="en-US" sz="1950" dirty="0"/>
          </a:p>
        </p:txBody>
      </p:sp>
      <p:sp>
        <p:nvSpPr>
          <p:cNvPr id="8" name="TextBox 7">
            <a:extLst>
              <a:ext uri="{FF2B5EF4-FFF2-40B4-BE49-F238E27FC236}">
                <a16:creationId xmlns:a16="http://schemas.microsoft.com/office/drawing/2014/main" id="{2D4E644B-9E6E-8C43-6491-5AB9838F86C8}"/>
              </a:ext>
            </a:extLst>
          </p:cNvPr>
          <p:cNvSpPr txBox="1"/>
          <p:nvPr/>
        </p:nvSpPr>
        <p:spPr>
          <a:xfrm>
            <a:off x="6280190" y="6117021"/>
            <a:ext cx="2271712" cy="923330"/>
          </a:xfrm>
          <a:prstGeom prst="rect">
            <a:avLst/>
          </a:prstGeom>
          <a:noFill/>
        </p:spPr>
        <p:txBody>
          <a:bodyPr wrap="none" rtlCol="0">
            <a:spAutoFit/>
          </a:bodyPr>
          <a:lstStyle/>
          <a:p>
            <a:r>
              <a:rPr lang="en-US" dirty="0"/>
              <a:t>By Aditya Guha Roy</a:t>
            </a:r>
            <a:br>
              <a:rPr lang="en-US" dirty="0"/>
            </a:br>
            <a:r>
              <a:rPr lang="en-US" dirty="0"/>
              <a:t>     GMBA</a:t>
            </a:r>
            <a:br>
              <a:rPr lang="en-US" dirty="0"/>
            </a:br>
            <a:r>
              <a:rPr lang="en-US" dirty="0"/>
              <a:t>     24023184</a:t>
            </a:r>
          </a:p>
        </p:txBody>
      </p:sp>
      <p:sp>
        <p:nvSpPr>
          <p:cNvPr id="9" name="TextBox 8">
            <a:extLst>
              <a:ext uri="{FF2B5EF4-FFF2-40B4-BE49-F238E27FC236}">
                <a16:creationId xmlns:a16="http://schemas.microsoft.com/office/drawing/2014/main" id="{DBD104A6-9236-B57A-B969-5B2812DC0D08}"/>
              </a:ext>
            </a:extLst>
          </p:cNvPr>
          <p:cNvSpPr txBox="1"/>
          <p:nvPr/>
        </p:nvSpPr>
        <p:spPr>
          <a:xfrm>
            <a:off x="6138737" y="1131986"/>
            <a:ext cx="3919663" cy="1015663"/>
          </a:xfrm>
          <a:prstGeom prst="rect">
            <a:avLst/>
          </a:prstGeom>
          <a:noFill/>
        </p:spPr>
        <p:txBody>
          <a:bodyPr wrap="none" rtlCol="0">
            <a:spAutoFit/>
          </a:bodyPr>
          <a:lstStyle/>
          <a:p>
            <a:r>
              <a:rPr lang="en-US" sz="6000" dirty="0"/>
              <a:t>IBM ALP 2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52080"/>
          </a:xfrm>
          <a:prstGeom prst="rect">
            <a:avLst/>
          </a:prstGeom>
        </p:spPr>
      </p:pic>
      <p:sp>
        <p:nvSpPr>
          <p:cNvPr id="3" name="Text 0"/>
          <p:cNvSpPr/>
          <p:nvPr/>
        </p:nvSpPr>
        <p:spPr>
          <a:xfrm>
            <a:off x="716756" y="2784396"/>
            <a:ext cx="4480322" cy="559951"/>
          </a:xfrm>
          <a:prstGeom prst="rect">
            <a:avLst/>
          </a:prstGeom>
          <a:noFill/>
          <a:ln/>
        </p:spPr>
        <p:txBody>
          <a:bodyPr wrap="none" lIns="0" tIns="0" rIns="0" bIns="0" rtlCol="0" anchor="t"/>
          <a:lstStyle/>
          <a:p>
            <a:pPr marL="0" indent="0" algn="l">
              <a:lnSpc>
                <a:spcPts val="4400"/>
              </a:lnSpc>
              <a:buNone/>
            </a:pPr>
            <a:r>
              <a:rPr lang="en-US" sz="3500" b="1" dirty="0">
                <a:solidFill>
                  <a:srgbClr val="E1E5CD"/>
                </a:solidFill>
                <a:latin typeface="Outfit Bold" pitchFamily="34" charset="0"/>
                <a:ea typeface="Outfit Bold" pitchFamily="34" charset="-122"/>
                <a:cs typeface="Outfit Bold" pitchFamily="34" charset="-120"/>
              </a:rPr>
              <a:t>System Architecture</a:t>
            </a:r>
            <a:endParaRPr lang="en-US" sz="3500" dirty="0"/>
          </a:p>
        </p:txBody>
      </p:sp>
      <p:pic>
        <p:nvPicPr>
          <p:cNvPr id="4" name="Image 1" descr="preencoded.png"/>
          <p:cNvPicPr>
            <a:picLocks noChangeAspect="1"/>
          </p:cNvPicPr>
          <p:nvPr/>
        </p:nvPicPr>
        <p:blipFill>
          <a:blip r:embed="rId4"/>
          <a:stretch>
            <a:fillRect/>
          </a:stretch>
        </p:blipFill>
        <p:spPr>
          <a:xfrm>
            <a:off x="716756" y="3613071"/>
            <a:ext cx="6598444" cy="716756"/>
          </a:xfrm>
          <a:prstGeom prst="rect">
            <a:avLst/>
          </a:prstGeom>
        </p:spPr>
      </p:pic>
      <p:sp>
        <p:nvSpPr>
          <p:cNvPr id="5" name="Text 1"/>
          <p:cNvSpPr/>
          <p:nvPr/>
        </p:nvSpPr>
        <p:spPr>
          <a:xfrm>
            <a:off x="895945" y="4509016"/>
            <a:ext cx="2330648" cy="280035"/>
          </a:xfrm>
          <a:prstGeom prst="rect">
            <a:avLst/>
          </a:prstGeom>
          <a:noFill/>
          <a:ln/>
        </p:spPr>
        <p:txBody>
          <a:bodyPr wrap="none" lIns="0" tIns="0" rIns="0" bIns="0" rtlCol="0" anchor="t"/>
          <a:lstStyle/>
          <a:p>
            <a:pPr marL="0" indent="0" algn="l">
              <a:lnSpc>
                <a:spcPts val="2200"/>
              </a:lnSpc>
              <a:buNone/>
            </a:pPr>
            <a:r>
              <a:rPr lang="en-US" sz="1750" b="1" dirty="0">
                <a:solidFill>
                  <a:srgbClr val="C2C4B5"/>
                </a:solidFill>
                <a:latin typeface="Outfit Bold" pitchFamily="34" charset="0"/>
                <a:ea typeface="Outfit Bold" pitchFamily="34" charset="-122"/>
                <a:cs typeface="Outfit Bold" pitchFamily="34" charset="-120"/>
              </a:rPr>
              <a:t>Sensor Data Simulator</a:t>
            </a:r>
            <a:endParaRPr lang="en-US" sz="1750" dirty="0"/>
          </a:p>
        </p:txBody>
      </p:sp>
      <p:sp>
        <p:nvSpPr>
          <p:cNvPr id="6" name="Text 2"/>
          <p:cNvSpPr/>
          <p:nvPr/>
        </p:nvSpPr>
        <p:spPr>
          <a:xfrm>
            <a:off x="895945" y="4896564"/>
            <a:ext cx="6240066" cy="573405"/>
          </a:xfrm>
          <a:prstGeom prst="rect">
            <a:avLst/>
          </a:prstGeom>
          <a:noFill/>
          <a:ln/>
        </p:spPr>
        <p:txBody>
          <a:bodyPr wrap="square" lIns="0" tIns="0" rIns="0" bIns="0" rtlCol="0" anchor="t"/>
          <a:lstStyle/>
          <a:p>
            <a:pPr marL="0" indent="0" algn="l">
              <a:lnSpc>
                <a:spcPts val="2250"/>
              </a:lnSpc>
              <a:buNone/>
            </a:pPr>
            <a:r>
              <a:rPr lang="en-US" sz="1400" dirty="0">
                <a:solidFill>
                  <a:srgbClr val="C2C4B5"/>
                </a:solidFill>
                <a:latin typeface="Bitter" pitchFamily="34" charset="0"/>
                <a:ea typeface="Bitter" pitchFamily="34" charset="-122"/>
                <a:cs typeface="Bitter" pitchFamily="34" charset="-120"/>
              </a:rPr>
              <a:t>Generates and streams synthetic temperature, pressure, and vibration readings, mimicking real-world IoT data from manufacturing equipment.</a:t>
            </a:r>
            <a:endParaRPr lang="en-US" sz="1400" dirty="0"/>
          </a:p>
        </p:txBody>
      </p:sp>
      <p:pic>
        <p:nvPicPr>
          <p:cNvPr id="7" name="Image 2" descr="preencoded.png"/>
          <p:cNvPicPr>
            <a:picLocks noChangeAspect="1"/>
          </p:cNvPicPr>
          <p:nvPr/>
        </p:nvPicPr>
        <p:blipFill>
          <a:blip r:embed="rId5"/>
          <a:stretch>
            <a:fillRect/>
          </a:stretch>
        </p:blipFill>
        <p:spPr>
          <a:xfrm>
            <a:off x="7315200" y="3613071"/>
            <a:ext cx="6598444" cy="716756"/>
          </a:xfrm>
          <a:prstGeom prst="rect">
            <a:avLst/>
          </a:prstGeom>
        </p:spPr>
      </p:pic>
      <p:sp>
        <p:nvSpPr>
          <p:cNvPr id="8" name="Text 3"/>
          <p:cNvSpPr/>
          <p:nvPr/>
        </p:nvSpPr>
        <p:spPr>
          <a:xfrm>
            <a:off x="7494389" y="4509016"/>
            <a:ext cx="2659975" cy="280035"/>
          </a:xfrm>
          <a:prstGeom prst="rect">
            <a:avLst/>
          </a:prstGeom>
          <a:noFill/>
          <a:ln/>
        </p:spPr>
        <p:txBody>
          <a:bodyPr wrap="none" lIns="0" tIns="0" rIns="0" bIns="0" rtlCol="0" anchor="t"/>
          <a:lstStyle/>
          <a:p>
            <a:pPr marL="0" indent="0" algn="l">
              <a:lnSpc>
                <a:spcPts val="2200"/>
              </a:lnSpc>
              <a:buNone/>
            </a:pPr>
            <a:r>
              <a:rPr lang="en-US" sz="1750" b="1" dirty="0">
                <a:solidFill>
                  <a:srgbClr val="C2C4B5"/>
                </a:solidFill>
                <a:latin typeface="Outfit Bold" pitchFamily="34" charset="0"/>
                <a:ea typeface="Outfit Bold" pitchFamily="34" charset="-122"/>
                <a:cs typeface="Outfit Bold" pitchFamily="34" charset="-120"/>
              </a:rPr>
              <a:t>Anomaly Detection Model</a:t>
            </a:r>
            <a:endParaRPr lang="en-US" sz="1750" dirty="0"/>
          </a:p>
        </p:txBody>
      </p:sp>
      <p:sp>
        <p:nvSpPr>
          <p:cNvPr id="9" name="Text 4"/>
          <p:cNvSpPr/>
          <p:nvPr/>
        </p:nvSpPr>
        <p:spPr>
          <a:xfrm>
            <a:off x="7494389" y="4896564"/>
            <a:ext cx="6240066" cy="573405"/>
          </a:xfrm>
          <a:prstGeom prst="rect">
            <a:avLst/>
          </a:prstGeom>
          <a:noFill/>
          <a:ln/>
        </p:spPr>
        <p:txBody>
          <a:bodyPr wrap="square" lIns="0" tIns="0" rIns="0" bIns="0" rtlCol="0" anchor="t"/>
          <a:lstStyle/>
          <a:p>
            <a:pPr marL="0" indent="0" algn="l">
              <a:lnSpc>
                <a:spcPts val="2250"/>
              </a:lnSpc>
              <a:buNone/>
            </a:pPr>
            <a:r>
              <a:rPr lang="en-US" sz="1400" dirty="0">
                <a:solidFill>
                  <a:srgbClr val="C2C4B5"/>
                </a:solidFill>
                <a:latin typeface="Bitter" pitchFamily="34" charset="0"/>
                <a:ea typeface="Bitter" pitchFamily="34" charset="-122"/>
                <a:cs typeface="Bitter" pitchFamily="34" charset="-120"/>
              </a:rPr>
              <a:t>Utilizes an unsupervised Isolation Forest algorithm, trained on simulated normal operational data to identify deviations from expected patterns.</a:t>
            </a:r>
            <a:endParaRPr lang="en-US" sz="1400" dirty="0"/>
          </a:p>
        </p:txBody>
      </p:sp>
      <p:pic>
        <p:nvPicPr>
          <p:cNvPr id="10" name="Image 3" descr="preencoded.png"/>
          <p:cNvPicPr>
            <a:picLocks noChangeAspect="1"/>
          </p:cNvPicPr>
          <p:nvPr/>
        </p:nvPicPr>
        <p:blipFill>
          <a:blip r:embed="rId6"/>
          <a:stretch>
            <a:fillRect/>
          </a:stretch>
        </p:blipFill>
        <p:spPr>
          <a:xfrm>
            <a:off x="716756" y="5649158"/>
            <a:ext cx="6598444" cy="716756"/>
          </a:xfrm>
          <a:prstGeom prst="rect">
            <a:avLst/>
          </a:prstGeom>
        </p:spPr>
      </p:pic>
      <p:sp>
        <p:nvSpPr>
          <p:cNvPr id="11" name="Text 5"/>
          <p:cNvSpPr/>
          <p:nvPr/>
        </p:nvSpPr>
        <p:spPr>
          <a:xfrm>
            <a:off x="895945" y="6545104"/>
            <a:ext cx="2240161" cy="280035"/>
          </a:xfrm>
          <a:prstGeom prst="rect">
            <a:avLst/>
          </a:prstGeom>
          <a:noFill/>
          <a:ln/>
        </p:spPr>
        <p:txBody>
          <a:bodyPr wrap="none" lIns="0" tIns="0" rIns="0" bIns="0" rtlCol="0" anchor="t"/>
          <a:lstStyle/>
          <a:p>
            <a:pPr marL="0" indent="0" algn="l">
              <a:lnSpc>
                <a:spcPts val="2200"/>
              </a:lnSpc>
              <a:buNone/>
            </a:pPr>
            <a:r>
              <a:rPr lang="en-US" sz="1750" b="1" dirty="0">
                <a:solidFill>
                  <a:srgbClr val="C2C4B5"/>
                </a:solidFill>
                <a:latin typeface="Outfit Bold" pitchFamily="34" charset="0"/>
                <a:ea typeface="Outfit Bold" pitchFamily="34" charset="-122"/>
                <a:cs typeface="Outfit Bold" pitchFamily="34" charset="-120"/>
              </a:rPr>
              <a:t>Live Dashboard</a:t>
            </a:r>
            <a:endParaRPr lang="en-US" sz="1750" dirty="0"/>
          </a:p>
        </p:txBody>
      </p:sp>
      <p:sp>
        <p:nvSpPr>
          <p:cNvPr id="12" name="Text 6"/>
          <p:cNvSpPr/>
          <p:nvPr/>
        </p:nvSpPr>
        <p:spPr>
          <a:xfrm>
            <a:off x="895945" y="6932652"/>
            <a:ext cx="6240066" cy="573405"/>
          </a:xfrm>
          <a:prstGeom prst="rect">
            <a:avLst/>
          </a:prstGeom>
          <a:noFill/>
          <a:ln/>
        </p:spPr>
        <p:txBody>
          <a:bodyPr wrap="square" lIns="0" tIns="0" rIns="0" bIns="0" rtlCol="0" anchor="t"/>
          <a:lstStyle/>
          <a:p>
            <a:pPr marL="0" indent="0" algn="l">
              <a:lnSpc>
                <a:spcPts val="2250"/>
              </a:lnSpc>
              <a:buNone/>
            </a:pPr>
            <a:r>
              <a:rPr lang="en-US" sz="1400" dirty="0">
                <a:solidFill>
                  <a:srgbClr val="C2C4B5"/>
                </a:solidFill>
                <a:latin typeface="Bitter" pitchFamily="34" charset="0"/>
                <a:ea typeface="Bitter" pitchFamily="34" charset="-122"/>
                <a:cs typeface="Bitter" pitchFamily="34" charset="-120"/>
              </a:rPr>
              <a:t>A dynamic Plotly FigureWidget visualizes incoming sensor data in real-time, highlighting detected anomalies for immediate operational insights.</a:t>
            </a:r>
            <a:endParaRPr lang="en-US" sz="1400" dirty="0"/>
          </a:p>
        </p:txBody>
      </p:sp>
      <p:pic>
        <p:nvPicPr>
          <p:cNvPr id="13" name="Image 4" descr="preencoded.png"/>
          <p:cNvPicPr>
            <a:picLocks noChangeAspect="1"/>
          </p:cNvPicPr>
          <p:nvPr/>
        </p:nvPicPr>
        <p:blipFill>
          <a:blip r:embed="rId7"/>
          <a:stretch>
            <a:fillRect/>
          </a:stretch>
        </p:blipFill>
        <p:spPr>
          <a:xfrm>
            <a:off x="7315200" y="5649158"/>
            <a:ext cx="6598444" cy="716756"/>
          </a:xfrm>
          <a:prstGeom prst="rect">
            <a:avLst/>
          </a:prstGeom>
        </p:spPr>
      </p:pic>
      <p:sp>
        <p:nvSpPr>
          <p:cNvPr id="14" name="Text 7"/>
          <p:cNvSpPr/>
          <p:nvPr/>
        </p:nvSpPr>
        <p:spPr>
          <a:xfrm>
            <a:off x="7494389" y="6545104"/>
            <a:ext cx="2240161" cy="280035"/>
          </a:xfrm>
          <a:prstGeom prst="rect">
            <a:avLst/>
          </a:prstGeom>
          <a:noFill/>
          <a:ln/>
        </p:spPr>
        <p:txBody>
          <a:bodyPr wrap="none" lIns="0" tIns="0" rIns="0" bIns="0" rtlCol="0" anchor="t"/>
          <a:lstStyle/>
          <a:p>
            <a:pPr marL="0" indent="0" algn="l">
              <a:lnSpc>
                <a:spcPts val="2200"/>
              </a:lnSpc>
              <a:buNone/>
            </a:pPr>
            <a:r>
              <a:rPr lang="en-US" sz="1750" b="1" dirty="0">
                <a:solidFill>
                  <a:srgbClr val="C2C4B5"/>
                </a:solidFill>
                <a:latin typeface="Outfit Bold" pitchFamily="34" charset="0"/>
                <a:ea typeface="Outfit Bold" pitchFamily="34" charset="-122"/>
                <a:cs typeface="Outfit Bold" pitchFamily="34" charset="-120"/>
              </a:rPr>
              <a:t>Telegram Alerting</a:t>
            </a:r>
            <a:endParaRPr lang="en-US" sz="1750" dirty="0"/>
          </a:p>
        </p:txBody>
      </p:sp>
      <p:sp>
        <p:nvSpPr>
          <p:cNvPr id="15" name="Text 8"/>
          <p:cNvSpPr/>
          <p:nvPr/>
        </p:nvSpPr>
        <p:spPr>
          <a:xfrm>
            <a:off x="7494389" y="6932652"/>
            <a:ext cx="6240066" cy="573405"/>
          </a:xfrm>
          <a:prstGeom prst="rect">
            <a:avLst/>
          </a:prstGeom>
          <a:noFill/>
          <a:ln/>
        </p:spPr>
        <p:txBody>
          <a:bodyPr wrap="square" lIns="0" tIns="0" rIns="0" bIns="0" rtlCol="0" anchor="t"/>
          <a:lstStyle/>
          <a:p>
            <a:pPr marL="0" indent="0" algn="l">
              <a:lnSpc>
                <a:spcPts val="2250"/>
              </a:lnSpc>
              <a:buNone/>
            </a:pPr>
            <a:r>
              <a:rPr lang="en-US" sz="1400" dirty="0">
                <a:solidFill>
                  <a:srgbClr val="C2C4B5"/>
                </a:solidFill>
                <a:latin typeface="Bitter" pitchFamily="34" charset="0"/>
                <a:ea typeface="Bitter" pitchFamily="34" charset="-122"/>
                <a:cs typeface="Bitter" pitchFamily="34" charset="-120"/>
              </a:rPr>
              <a:t>Integrates with a Telegram Bot to send instant notifications when an anomaly is detected, ensuring timely intervention.</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258139"/>
            <a:ext cx="7552730" cy="620078"/>
          </a:xfrm>
          <a:prstGeom prst="rect">
            <a:avLst/>
          </a:prstGeom>
          <a:noFill/>
          <a:ln/>
        </p:spPr>
        <p:txBody>
          <a:bodyPr wrap="none" lIns="0" tIns="0" rIns="0" bIns="0" rtlCol="0" anchor="t"/>
          <a:lstStyle/>
          <a:p>
            <a:pPr marL="0" indent="0" algn="l">
              <a:lnSpc>
                <a:spcPts val="4850"/>
              </a:lnSpc>
              <a:buNone/>
            </a:pPr>
            <a:r>
              <a:rPr lang="en-US" sz="3900" b="1" dirty="0">
                <a:solidFill>
                  <a:srgbClr val="E1E5CD"/>
                </a:solidFill>
                <a:latin typeface="Outfit Bold" pitchFamily="34" charset="0"/>
                <a:ea typeface="Outfit Bold" pitchFamily="34" charset="-122"/>
                <a:cs typeface="Outfit Bold" pitchFamily="34" charset="-120"/>
              </a:rPr>
              <a:t>Prerequisites for Implementation</a:t>
            </a:r>
            <a:endParaRPr lang="en-US" sz="3900" dirty="0"/>
          </a:p>
        </p:txBody>
      </p:sp>
      <p:sp>
        <p:nvSpPr>
          <p:cNvPr id="3" name="Text 1"/>
          <p:cNvSpPr/>
          <p:nvPr/>
        </p:nvSpPr>
        <p:spPr>
          <a:xfrm>
            <a:off x="793790" y="3374231"/>
            <a:ext cx="3052048" cy="310158"/>
          </a:xfrm>
          <a:prstGeom prst="rect">
            <a:avLst/>
          </a:prstGeom>
          <a:noFill/>
          <a:ln/>
        </p:spPr>
        <p:txBody>
          <a:bodyPr wrap="none" lIns="0" tIns="0" rIns="0" bIns="0" rtlCol="0" anchor="t"/>
          <a:lstStyle/>
          <a:p>
            <a:pPr marL="0" indent="0" algn="l">
              <a:lnSpc>
                <a:spcPts val="2400"/>
              </a:lnSpc>
              <a:buNone/>
            </a:pPr>
            <a:r>
              <a:rPr lang="en-US" sz="1950" b="1" dirty="0">
                <a:solidFill>
                  <a:srgbClr val="E1E5CD"/>
                </a:solidFill>
                <a:latin typeface="Outfit Bold" pitchFamily="34" charset="0"/>
                <a:ea typeface="Outfit Bold" pitchFamily="34" charset="-122"/>
                <a:cs typeface="Outfit Bold" pitchFamily="34" charset="-120"/>
              </a:rPr>
              <a:t>Development Environment</a:t>
            </a:r>
            <a:endParaRPr lang="en-US" sz="1950" dirty="0"/>
          </a:p>
        </p:txBody>
      </p:sp>
      <p:sp>
        <p:nvSpPr>
          <p:cNvPr id="4" name="Text 2"/>
          <p:cNvSpPr/>
          <p:nvPr/>
        </p:nvSpPr>
        <p:spPr>
          <a:xfrm>
            <a:off x="793790" y="3882747"/>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Python 3.x installed (e.g., Google Colab, Jupyter Notebook).</a:t>
            </a:r>
            <a:endParaRPr lang="en-US" sz="1550" dirty="0"/>
          </a:p>
        </p:txBody>
      </p:sp>
      <p:sp>
        <p:nvSpPr>
          <p:cNvPr id="5" name="Text 3"/>
          <p:cNvSpPr/>
          <p:nvPr/>
        </p:nvSpPr>
        <p:spPr>
          <a:xfrm>
            <a:off x="793790" y="4269700"/>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Familiarity with Python syntax and data structures.</a:t>
            </a:r>
            <a:endParaRPr lang="en-US" sz="1550" dirty="0"/>
          </a:p>
        </p:txBody>
      </p:sp>
      <p:sp>
        <p:nvSpPr>
          <p:cNvPr id="6" name="Text 4"/>
          <p:cNvSpPr/>
          <p:nvPr/>
        </p:nvSpPr>
        <p:spPr>
          <a:xfrm>
            <a:off x="793790" y="4656653"/>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Basic understanding of machine learning concepts and workflows.</a:t>
            </a:r>
            <a:endParaRPr lang="en-US" sz="1550" dirty="0"/>
          </a:p>
        </p:txBody>
      </p:sp>
      <p:sp>
        <p:nvSpPr>
          <p:cNvPr id="7" name="Text 5"/>
          <p:cNvSpPr/>
          <p:nvPr/>
        </p:nvSpPr>
        <p:spPr>
          <a:xfrm>
            <a:off x="7564874" y="3374231"/>
            <a:ext cx="2937391" cy="310158"/>
          </a:xfrm>
          <a:prstGeom prst="rect">
            <a:avLst/>
          </a:prstGeom>
          <a:noFill/>
          <a:ln/>
        </p:spPr>
        <p:txBody>
          <a:bodyPr wrap="none" lIns="0" tIns="0" rIns="0" bIns="0" rtlCol="0" anchor="t"/>
          <a:lstStyle/>
          <a:p>
            <a:pPr marL="0" indent="0" algn="l">
              <a:lnSpc>
                <a:spcPts val="2400"/>
              </a:lnSpc>
              <a:buNone/>
            </a:pPr>
            <a:r>
              <a:rPr lang="en-US" sz="1950" b="1" dirty="0">
                <a:solidFill>
                  <a:srgbClr val="E1E5CD"/>
                </a:solidFill>
                <a:latin typeface="Outfit Bold" pitchFamily="34" charset="0"/>
                <a:ea typeface="Outfit Bold" pitchFamily="34" charset="-122"/>
                <a:cs typeface="Outfit Bold" pitchFamily="34" charset="-120"/>
              </a:rPr>
              <a:t>Required Libraries &amp; Tools</a:t>
            </a:r>
            <a:endParaRPr lang="en-US" sz="1950" dirty="0"/>
          </a:p>
        </p:txBody>
      </p:sp>
      <p:sp>
        <p:nvSpPr>
          <p:cNvPr id="8" name="Text 6"/>
          <p:cNvSpPr/>
          <p:nvPr/>
        </p:nvSpPr>
        <p:spPr>
          <a:xfrm>
            <a:off x="7564874" y="3882747"/>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Core: </a:t>
            </a:r>
            <a:r>
              <a:rPr lang="en-US" sz="1550" b="1" dirty="0">
                <a:solidFill>
                  <a:srgbClr val="C2C4B5"/>
                </a:solidFill>
                <a:latin typeface="Bitter" pitchFamily="34" charset="0"/>
                <a:ea typeface="Bitter" pitchFamily="34" charset="-122"/>
                <a:cs typeface="Bitter" pitchFamily="34" charset="-120"/>
              </a:rPr>
              <a:t>numpy</a:t>
            </a:r>
            <a:r>
              <a:rPr lang="en-US" sz="1550" dirty="0">
                <a:solidFill>
                  <a:srgbClr val="C2C4B5"/>
                </a:solidFill>
                <a:latin typeface="Bitter" pitchFamily="34" charset="0"/>
                <a:ea typeface="Bitter" pitchFamily="34" charset="-122"/>
                <a:cs typeface="Bitter" pitchFamily="34" charset="-120"/>
              </a:rPr>
              <a:t>, </a:t>
            </a:r>
            <a:r>
              <a:rPr lang="en-US" sz="1550" b="1" dirty="0">
                <a:solidFill>
                  <a:srgbClr val="C2C4B5"/>
                </a:solidFill>
                <a:latin typeface="Bitter" pitchFamily="34" charset="0"/>
                <a:ea typeface="Bitter" pitchFamily="34" charset="-122"/>
                <a:cs typeface="Bitter" pitchFamily="34" charset="-120"/>
              </a:rPr>
              <a:t>scikit-learn</a:t>
            </a:r>
            <a:r>
              <a:rPr lang="en-US" sz="1550" dirty="0">
                <a:solidFill>
                  <a:srgbClr val="C2C4B5"/>
                </a:solidFill>
                <a:latin typeface="Bitter" pitchFamily="34" charset="0"/>
                <a:ea typeface="Bitter" pitchFamily="34" charset="-122"/>
                <a:cs typeface="Bitter" pitchFamily="34" charset="-120"/>
              </a:rPr>
              <a:t>, </a:t>
            </a:r>
            <a:r>
              <a:rPr lang="en-US" sz="1550" b="1" dirty="0">
                <a:solidFill>
                  <a:srgbClr val="C2C4B5"/>
                </a:solidFill>
                <a:latin typeface="Bitter" pitchFamily="34" charset="0"/>
                <a:ea typeface="Bitter" pitchFamily="34" charset="-122"/>
                <a:cs typeface="Bitter" pitchFamily="34" charset="-120"/>
              </a:rPr>
              <a:t>plotly</a:t>
            </a:r>
            <a:r>
              <a:rPr lang="en-US" sz="1550" dirty="0">
                <a:solidFill>
                  <a:srgbClr val="C2C4B5"/>
                </a:solidFill>
                <a:latin typeface="Bitter" pitchFamily="34" charset="0"/>
                <a:ea typeface="Bitter" pitchFamily="34" charset="-122"/>
                <a:cs typeface="Bitter" pitchFamily="34" charset="-120"/>
              </a:rPr>
              <a:t>.</a:t>
            </a:r>
            <a:endParaRPr lang="en-US" sz="1550" dirty="0"/>
          </a:p>
        </p:txBody>
      </p:sp>
      <p:sp>
        <p:nvSpPr>
          <p:cNvPr id="9" name="Text 7"/>
          <p:cNvSpPr/>
          <p:nvPr/>
        </p:nvSpPr>
        <p:spPr>
          <a:xfrm>
            <a:off x="7564874" y="4269700"/>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Networking: </a:t>
            </a:r>
            <a:r>
              <a:rPr lang="en-US" sz="1550" b="1" dirty="0">
                <a:solidFill>
                  <a:srgbClr val="C2C4B5"/>
                </a:solidFill>
                <a:latin typeface="Bitter" pitchFamily="34" charset="0"/>
                <a:ea typeface="Bitter" pitchFamily="34" charset="-122"/>
                <a:cs typeface="Bitter" pitchFamily="34" charset="-120"/>
              </a:rPr>
              <a:t>requests</a:t>
            </a:r>
            <a:r>
              <a:rPr lang="en-US" sz="1550" dirty="0">
                <a:solidFill>
                  <a:srgbClr val="C2C4B5"/>
                </a:solidFill>
                <a:latin typeface="Bitter" pitchFamily="34" charset="0"/>
                <a:ea typeface="Bitter" pitchFamily="34" charset="-122"/>
                <a:cs typeface="Bitter" pitchFamily="34" charset="-120"/>
              </a:rPr>
              <a:t> for API calls.</a:t>
            </a:r>
            <a:endParaRPr lang="en-US" sz="1550" dirty="0"/>
          </a:p>
        </p:txBody>
      </p:sp>
      <p:sp>
        <p:nvSpPr>
          <p:cNvPr id="10" name="Text 8"/>
          <p:cNvSpPr/>
          <p:nvPr/>
        </p:nvSpPr>
        <p:spPr>
          <a:xfrm>
            <a:off x="7564874" y="4656653"/>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Reporting (optional): </a:t>
            </a:r>
            <a:r>
              <a:rPr lang="en-US" sz="1550" b="1" dirty="0">
                <a:solidFill>
                  <a:srgbClr val="C2C4B5"/>
                </a:solidFill>
                <a:latin typeface="Bitter" pitchFamily="34" charset="0"/>
                <a:ea typeface="Bitter" pitchFamily="34" charset="-122"/>
                <a:cs typeface="Bitter" pitchFamily="34" charset="-120"/>
              </a:rPr>
              <a:t>reportlab</a:t>
            </a:r>
            <a:r>
              <a:rPr lang="en-US" sz="1550" dirty="0">
                <a:solidFill>
                  <a:srgbClr val="C2C4B5"/>
                </a:solidFill>
                <a:latin typeface="Bitter" pitchFamily="34" charset="0"/>
                <a:ea typeface="Bitter" pitchFamily="34" charset="-122"/>
                <a:cs typeface="Bitter" pitchFamily="34" charset="-120"/>
              </a:rPr>
              <a:t>.</a:t>
            </a:r>
            <a:endParaRPr lang="en-US" sz="1550" dirty="0"/>
          </a:p>
        </p:txBody>
      </p:sp>
      <p:sp>
        <p:nvSpPr>
          <p:cNvPr id="11" name="Text 9"/>
          <p:cNvSpPr/>
          <p:nvPr/>
        </p:nvSpPr>
        <p:spPr>
          <a:xfrm>
            <a:off x="7564874" y="5043607"/>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Telegram Bot Token &amp; Chat ID for alert integration.</a:t>
            </a:r>
            <a:endParaRPr lang="en-US" sz="1550" dirty="0"/>
          </a:p>
        </p:txBody>
      </p:sp>
      <p:sp>
        <p:nvSpPr>
          <p:cNvPr id="12" name="Text 10"/>
          <p:cNvSpPr/>
          <p:nvPr/>
        </p:nvSpPr>
        <p:spPr>
          <a:xfrm>
            <a:off x="793790" y="5653802"/>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Ensure all necessary Python libraries are installed and a valid Telegram Bot token and chat ID are configured for the alerting mechanism.</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20078" y="531138"/>
            <a:ext cx="5519976" cy="484346"/>
          </a:xfrm>
          <a:prstGeom prst="rect">
            <a:avLst/>
          </a:prstGeom>
          <a:noFill/>
          <a:ln/>
        </p:spPr>
        <p:txBody>
          <a:bodyPr wrap="none" lIns="0" tIns="0" rIns="0" bIns="0" rtlCol="0" anchor="t"/>
          <a:lstStyle/>
          <a:p>
            <a:pPr marL="0" indent="0" algn="l">
              <a:lnSpc>
                <a:spcPts val="3800"/>
              </a:lnSpc>
              <a:buNone/>
            </a:pPr>
            <a:r>
              <a:rPr lang="en-US" sz="3050" b="1" dirty="0">
                <a:solidFill>
                  <a:srgbClr val="E1E5CD"/>
                </a:solidFill>
                <a:latin typeface="Outfit Bold" pitchFamily="34" charset="0"/>
                <a:ea typeface="Outfit Bold" pitchFamily="34" charset="-122"/>
                <a:cs typeface="Outfit Bold" pitchFamily="34" charset="-120"/>
              </a:rPr>
              <a:t>Detailed Implementation Steps</a:t>
            </a:r>
            <a:endParaRPr lang="en-US" sz="3050" dirty="0"/>
          </a:p>
        </p:txBody>
      </p:sp>
      <p:sp>
        <p:nvSpPr>
          <p:cNvPr id="3" name="Shape 1"/>
          <p:cNvSpPr/>
          <p:nvPr/>
        </p:nvSpPr>
        <p:spPr>
          <a:xfrm>
            <a:off x="620078" y="1325523"/>
            <a:ext cx="155019" cy="930116"/>
          </a:xfrm>
          <a:prstGeom prst="roundRect">
            <a:avLst>
              <a:gd name="adj" fmla="val 15000"/>
            </a:avLst>
          </a:prstGeom>
          <a:solidFill>
            <a:srgbClr val="3B3C3E"/>
          </a:solidFill>
          <a:ln/>
        </p:spPr>
      </p:sp>
      <p:sp>
        <p:nvSpPr>
          <p:cNvPr id="4" name="Text 2"/>
          <p:cNvSpPr/>
          <p:nvPr/>
        </p:nvSpPr>
        <p:spPr>
          <a:xfrm>
            <a:off x="930116" y="1480542"/>
            <a:ext cx="2077283" cy="242292"/>
          </a:xfrm>
          <a:prstGeom prst="rect">
            <a:avLst/>
          </a:prstGeom>
          <a:noFill/>
          <a:ln/>
        </p:spPr>
        <p:txBody>
          <a:bodyPr wrap="none" lIns="0" tIns="0" rIns="0" bIns="0" rtlCol="0" anchor="t"/>
          <a:lstStyle/>
          <a:p>
            <a:pPr marL="0" indent="0" algn="l">
              <a:lnSpc>
                <a:spcPts val="1900"/>
              </a:lnSpc>
              <a:buNone/>
            </a:pPr>
            <a:r>
              <a:rPr lang="en-US" sz="1500" b="1" dirty="0">
                <a:solidFill>
                  <a:srgbClr val="C2C4B5"/>
                </a:solidFill>
                <a:latin typeface="Outfit Bold" pitchFamily="34" charset="0"/>
                <a:ea typeface="Outfit Bold" pitchFamily="34" charset="-122"/>
                <a:cs typeface="Outfit Bold" pitchFamily="34" charset="-120"/>
              </a:rPr>
              <a:t>Configure Environment</a:t>
            </a:r>
            <a:endParaRPr lang="en-US" sz="1500" dirty="0"/>
          </a:p>
        </p:txBody>
      </p:sp>
      <p:sp>
        <p:nvSpPr>
          <p:cNvPr id="5" name="Text 3"/>
          <p:cNvSpPr/>
          <p:nvPr/>
        </p:nvSpPr>
        <p:spPr>
          <a:xfrm>
            <a:off x="930116" y="1815822"/>
            <a:ext cx="13080206" cy="248007"/>
          </a:xfrm>
          <a:prstGeom prst="rect">
            <a:avLst/>
          </a:prstGeom>
          <a:noFill/>
          <a:ln/>
        </p:spPr>
        <p:txBody>
          <a:bodyPr wrap="none" lIns="0" tIns="0" rIns="0" bIns="0" rtlCol="0" anchor="t"/>
          <a:lstStyle/>
          <a:p>
            <a:pPr marL="0" indent="0" algn="l">
              <a:lnSpc>
                <a:spcPts val="1950"/>
              </a:lnSpc>
              <a:buNone/>
            </a:pPr>
            <a:r>
              <a:rPr lang="en-US" sz="1200" dirty="0">
                <a:solidFill>
                  <a:srgbClr val="C2C4B5"/>
                </a:solidFill>
                <a:latin typeface="Bitter" pitchFamily="34" charset="0"/>
                <a:ea typeface="Bitter" pitchFamily="34" charset="-122"/>
                <a:cs typeface="Bitter" pitchFamily="34" charset="-120"/>
              </a:rPr>
              <a:t>Enable third-party Plotly widgets in Google Colab for interactive live visualizations.</a:t>
            </a:r>
            <a:endParaRPr lang="en-US" sz="1200" dirty="0"/>
          </a:p>
        </p:txBody>
      </p:sp>
      <p:sp>
        <p:nvSpPr>
          <p:cNvPr id="6" name="Shape 4"/>
          <p:cNvSpPr/>
          <p:nvPr/>
        </p:nvSpPr>
        <p:spPr>
          <a:xfrm>
            <a:off x="852607" y="2371844"/>
            <a:ext cx="155019" cy="930116"/>
          </a:xfrm>
          <a:prstGeom prst="roundRect">
            <a:avLst>
              <a:gd name="adj" fmla="val 15000"/>
            </a:avLst>
          </a:prstGeom>
          <a:solidFill>
            <a:srgbClr val="3B3C3E"/>
          </a:solidFill>
          <a:ln/>
        </p:spPr>
      </p:sp>
      <p:sp>
        <p:nvSpPr>
          <p:cNvPr id="7" name="Text 5"/>
          <p:cNvSpPr/>
          <p:nvPr/>
        </p:nvSpPr>
        <p:spPr>
          <a:xfrm>
            <a:off x="1162645" y="2526863"/>
            <a:ext cx="2846665" cy="242292"/>
          </a:xfrm>
          <a:prstGeom prst="rect">
            <a:avLst/>
          </a:prstGeom>
          <a:noFill/>
          <a:ln/>
        </p:spPr>
        <p:txBody>
          <a:bodyPr wrap="none" lIns="0" tIns="0" rIns="0" bIns="0" rtlCol="0" anchor="t"/>
          <a:lstStyle/>
          <a:p>
            <a:pPr marL="0" indent="0" algn="l">
              <a:lnSpc>
                <a:spcPts val="1900"/>
              </a:lnSpc>
              <a:buNone/>
            </a:pPr>
            <a:r>
              <a:rPr lang="en-US" sz="1500" b="1" dirty="0">
                <a:solidFill>
                  <a:srgbClr val="C2C4B5"/>
                </a:solidFill>
                <a:latin typeface="Outfit Bold" pitchFamily="34" charset="0"/>
                <a:ea typeface="Outfit Bold" pitchFamily="34" charset="-122"/>
                <a:cs typeface="Outfit Bold" pitchFamily="34" charset="-120"/>
              </a:rPr>
              <a:t>Initialize Libraries &amp; Parameters</a:t>
            </a:r>
            <a:endParaRPr lang="en-US" sz="1500" dirty="0"/>
          </a:p>
        </p:txBody>
      </p:sp>
      <p:sp>
        <p:nvSpPr>
          <p:cNvPr id="8" name="Text 6"/>
          <p:cNvSpPr/>
          <p:nvPr/>
        </p:nvSpPr>
        <p:spPr>
          <a:xfrm>
            <a:off x="1162645" y="2862143"/>
            <a:ext cx="12847677" cy="248007"/>
          </a:xfrm>
          <a:prstGeom prst="rect">
            <a:avLst/>
          </a:prstGeom>
          <a:noFill/>
          <a:ln/>
        </p:spPr>
        <p:txBody>
          <a:bodyPr wrap="none" lIns="0" tIns="0" rIns="0" bIns="0" rtlCol="0" anchor="t"/>
          <a:lstStyle/>
          <a:p>
            <a:pPr marL="0" indent="0" algn="l">
              <a:lnSpc>
                <a:spcPts val="1950"/>
              </a:lnSpc>
              <a:buNone/>
            </a:pPr>
            <a:r>
              <a:rPr lang="en-US" sz="1200" dirty="0">
                <a:solidFill>
                  <a:srgbClr val="C2C4B5"/>
                </a:solidFill>
                <a:latin typeface="Bitter" pitchFamily="34" charset="0"/>
                <a:ea typeface="Bitter" pitchFamily="34" charset="-122"/>
                <a:cs typeface="Bitter" pitchFamily="34" charset="-120"/>
              </a:rPr>
              <a:t>Import all necessary Python libraries and set crucial system parameters like sliding window size, anomaly injection intervals, and stream delay for simulation realism.</a:t>
            </a:r>
            <a:endParaRPr lang="en-US" sz="1200" dirty="0"/>
          </a:p>
        </p:txBody>
      </p:sp>
      <p:sp>
        <p:nvSpPr>
          <p:cNvPr id="9" name="Shape 7"/>
          <p:cNvSpPr/>
          <p:nvPr/>
        </p:nvSpPr>
        <p:spPr>
          <a:xfrm>
            <a:off x="1085136" y="3418165"/>
            <a:ext cx="155019" cy="930116"/>
          </a:xfrm>
          <a:prstGeom prst="roundRect">
            <a:avLst>
              <a:gd name="adj" fmla="val 15000"/>
            </a:avLst>
          </a:prstGeom>
          <a:solidFill>
            <a:srgbClr val="3B3C3E"/>
          </a:solidFill>
          <a:ln/>
        </p:spPr>
      </p:sp>
      <p:sp>
        <p:nvSpPr>
          <p:cNvPr id="10" name="Text 8"/>
          <p:cNvSpPr/>
          <p:nvPr/>
        </p:nvSpPr>
        <p:spPr>
          <a:xfrm>
            <a:off x="1395174" y="3573185"/>
            <a:ext cx="2143125" cy="242292"/>
          </a:xfrm>
          <a:prstGeom prst="rect">
            <a:avLst/>
          </a:prstGeom>
          <a:noFill/>
          <a:ln/>
        </p:spPr>
        <p:txBody>
          <a:bodyPr wrap="none" lIns="0" tIns="0" rIns="0" bIns="0" rtlCol="0" anchor="t"/>
          <a:lstStyle/>
          <a:p>
            <a:pPr marL="0" indent="0" algn="l">
              <a:lnSpc>
                <a:spcPts val="1900"/>
              </a:lnSpc>
              <a:buNone/>
            </a:pPr>
            <a:r>
              <a:rPr lang="en-US" sz="1500" b="1" dirty="0">
                <a:solidFill>
                  <a:srgbClr val="C2C4B5"/>
                </a:solidFill>
                <a:latin typeface="Outfit Bold" pitchFamily="34" charset="0"/>
                <a:ea typeface="Outfit Bold" pitchFamily="34" charset="-122"/>
                <a:cs typeface="Outfit Bold" pitchFamily="34" charset="-120"/>
              </a:rPr>
              <a:t>Telegram Alert Function</a:t>
            </a:r>
            <a:endParaRPr lang="en-US" sz="1500" dirty="0"/>
          </a:p>
        </p:txBody>
      </p:sp>
      <p:sp>
        <p:nvSpPr>
          <p:cNvPr id="11" name="Text 9"/>
          <p:cNvSpPr/>
          <p:nvPr/>
        </p:nvSpPr>
        <p:spPr>
          <a:xfrm>
            <a:off x="1395174" y="3908465"/>
            <a:ext cx="12615148" cy="248007"/>
          </a:xfrm>
          <a:prstGeom prst="rect">
            <a:avLst/>
          </a:prstGeom>
          <a:noFill/>
          <a:ln/>
        </p:spPr>
        <p:txBody>
          <a:bodyPr wrap="none" lIns="0" tIns="0" rIns="0" bIns="0" rtlCol="0" anchor="t"/>
          <a:lstStyle/>
          <a:p>
            <a:pPr marL="0" indent="0" algn="l">
              <a:lnSpc>
                <a:spcPts val="1950"/>
              </a:lnSpc>
              <a:buNone/>
            </a:pPr>
            <a:r>
              <a:rPr lang="en-US" sz="1200" dirty="0">
                <a:solidFill>
                  <a:srgbClr val="C2C4B5"/>
                </a:solidFill>
                <a:latin typeface="Bitter" pitchFamily="34" charset="0"/>
                <a:ea typeface="Bitter" pitchFamily="34" charset="-122"/>
                <a:cs typeface="Bitter" pitchFamily="34" charset="-120"/>
              </a:rPr>
              <a:t>Develop a dedicated function to send anomaly alerts using the Telegram Bot API, integrating your unique token and chat ID.</a:t>
            </a:r>
            <a:endParaRPr lang="en-US" sz="1200" dirty="0"/>
          </a:p>
        </p:txBody>
      </p:sp>
      <p:sp>
        <p:nvSpPr>
          <p:cNvPr id="12" name="Shape 10"/>
          <p:cNvSpPr/>
          <p:nvPr/>
        </p:nvSpPr>
        <p:spPr>
          <a:xfrm>
            <a:off x="1317665" y="4464487"/>
            <a:ext cx="155019" cy="930116"/>
          </a:xfrm>
          <a:prstGeom prst="roundRect">
            <a:avLst>
              <a:gd name="adj" fmla="val 15000"/>
            </a:avLst>
          </a:prstGeom>
          <a:solidFill>
            <a:srgbClr val="3B3C3E"/>
          </a:solidFill>
          <a:ln/>
        </p:spPr>
      </p:sp>
      <p:sp>
        <p:nvSpPr>
          <p:cNvPr id="13" name="Text 11"/>
          <p:cNvSpPr/>
          <p:nvPr/>
        </p:nvSpPr>
        <p:spPr>
          <a:xfrm>
            <a:off x="1627703" y="4619506"/>
            <a:ext cx="1937742" cy="242292"/>
          </a:xfrm>
          <a:prstGeom prst="rect">
            <a:avLst/>
          </a:prstGeom>
          <a:noFill/>
          <a:ln/>
        </p:spPr>
        <p:txBody>
          <a:bodyPr wrap="none" lIns="0" tIns="0" rIns="0" bIns="0" rtlCol="0" anchor="t"/>
          <a:lstStyle/>
          <a:p>
            <a:pPr marL="0" indent="0" algn="l">
              <a:lnSpc>
                <a:spcPts val="1900"/>
              </a:lnSpc>
              <a:buNone/>
            </a:pPr>
            <a:r>
              <a:rPr lang="en-US" sz="1500" b="1" dirty="0">
                <a:solidFill>
                  <a:srgbClr val="C2C4B5"/>
                </a:solidFill>
                <a:latin typeface="Outfit Bold" pitchFamily="34" charset="0"/>
                <a:ea typeface="Outfit Bold" pitchFamily="34" charset="-122"/>
                <a:cs typeface="Outfit Bold" pitchFamily="34" charset="-120"/>
              </a:rPr>
              <a:t>Model Training</a:t>
            </a:r>
            <a:endParaRPr lang="en-US" sz="1500" dirty="0"/>
          </a:p>
        </p:txBody>
      </p:sp>
      <p:sp>
        <p:nvSpPr>
          <p:cNvPr id="14" name="Text 12"/>
          <p:cNvSpPr/>
          <p:nvPr/>
        </p:nvSpPr>
        <p:spPr>
          <a:xfrm>
            <a:off x="1627703" y="4954786"/>
            <a:ext cx="12382619" cy="248007"/>
          </a:xfrm>
          <a:prstGeom prst="rect">
            <a:avLst/>
          </a:prstGeom>
          <a:noFill/>
          <a:ln/>
        </p:spPr>
        <p:txBody>
          <a:bodyPr wrap="none" lIns="0" tIns="0" rIns="0" bIns="0" rtlCol="0" anchor="t"/>
          <a:lstStyle/>
          <a:p>
            <a:pPr marL="0" indent="0" algn="l">
              <a:lnSpc>
                <a:spcPts val="1950"/>
              </a:lnSpc>
              <a:buNone/>
            </a:pPr>
            <a:r>
              <a:rPr lang="en-US" sz="1200" dirty="0">
                <a:solidFill>
                  <a:srgbClr val="C2C4B5"/>
                </a:solidFill>
                <a:latin typeface="Bitter" pitchFamily="34" charset="0"/>
                <a:ea typeface="Bitter" pitchFamily="34" charset="-122"/>
                <a:cs typeface="Bitter" pitchFamily="34" charset="-120"/>
              </a:rPr>
              <a:t>Train the Isolation Forest model on a dataset of simulated normal sensor readings to establish a baseline for anomaly detection.</a:t>
            </a:r>
            <a:endParaRPr lang="en-US" sz="1200" dirty="0"/>
          </a:p>
        </p:txBody>
      </p:sp>
      <p:sp>
        <p:nvSpPr>
          <p:cNvPr id="15" name="Shape 13"/>
          <p:cNvSpPr/>
          <p:nvPr/>
        </p:nvSpPr>
        <p:spPr>
          <a:xfrm>
            <a:off x="1085136" y="5510808"/>
            <a:ext cx="155019" cy="930116"/>
          </a:xfrm>
          <a:prstGeom prst="roundRect">
            <a:avLst>
              <a:gd name="adj" fmla="val 15000"/>
            </a:avLst>
          </a:prstGeom>
          <a:solidFill>
            <a:srgbClr val="3B3C3E"/>
          </a:solidFill>
          <a:ln/>
        </p:spPr>
      </p:sp>
      <p:sp>
        <p:nvSpPr>
          <p:cNvPr id="16" name="Text 14"/>
          <p:cNvSpPr/>
          <p:nvPr/>
        </p:nvSpPr>
        <p:spPr>
          <a:xfrm>
            <a:off x="1395174" y="5665827"/>
            <a:ext cx="1937742" cy="242292"/>
          </a:xfrm>
          <a:prstGeom prst="rect">
            <a:avLst/>
          </a:prstGeom>
          <a:noFill/>
          <a:ln/>
        </p:spPr>
        <p:txBody>
          <a:bodyPr wrap="none" lIns="0" tIns="0" rIns="0" bIns="0" rtlCol="0" anchor="t"/>
          <a:lstStyle/>
          <a:p>
            <a:pPr marL="0" indent="0" algn="l">
              <a:lnSpc>
                <a:spcPts val="1900"/>
              </a:lnSpc>
              <a:buNone/>
            </a:pPr>
            <a:r>
              <a:rPr lang="en-US" sz="1500" b="1" dirty="0">
                <a:solidFill>
                  <a:srgbClr val="C2C4B5"/>
                </a:solidFill>
                <a:latin typeface="Outfit Bold" pitchFamily="34" charset="0"/>
                <a:ea typeface="Outfit Bold" pitchFamily="34" charset="-122"/>
                <a:cs typeface="Outfit Bold" pitchFamily="34" charset="-120"/>
              </a:rPr>
              <a:t>Dashboard Setup</a:t>
            </a:r>
            <a:endParaRPr lang="en-US" sz="1500" dirty="0"/>
          </a:p>
        </p:txBody>
      </p:sp>
      <p:sp>
        <p:nvSpPr>
          <p:cNvPr id="17" name="Text 15"/>
          <p:cNvSpPr/>
          <p:nvPr/>
        </p:nvSpPr>
        <p:spPr>
          <a:xfrm>
            <a:off x="1395174" y="6001107"/>
            <a:ext cx="12615148" cy="248007"/>
          </a:xfrm>
          <a:prstGeom prst="rect">
            <a:avLst/>
          </a:prstGeom>
          <a:noFill/>
          <a:ln/>
        </p:spPr>
        <p:txBody>
          <a:bodyPr wrap="none" lIns="0" tIns="0" rIns="0" bIns="0" rtlCol="0" anchor="t"/>
          <a:lstStyle/>
          <a:p>
            <a:pPr marL="0" indent="0" algn="l">
              <a:lnSpc>
                <a:spcPts val="1950"/>
              </a:lnSpc>
              <a:buNone/>
            </a:pPr>
            <a:r>
              <a:rPr lang="en-US" sz="1200" dirty="0">
                <a:solidFill>
                  <a:srgbClr val="C2C4B5"/>
                </a:solidFill>
                <a:latin typeface="Bitter" pitchFamily="34" charset="0"/>
                <a:ea typeface="Bitter" pitchFamily="34" charset="-122"/>
                <a:cs typeface="Bitter" pitchFamily="34" charset="-120"/>
              </a:rPr>
              <a:t>Construct a persistent Plotly FigureWidget, defining separate traces for Temperature, Pressure, Vibration, and distinct markers for identified anomalies.</a:t>
            </a:r>
            <a:endParaRPr lang="en-US" sz="1200" dirty="0"/>
          </a:p>
        </p:txBody>
      </p:sp>
      <p:sp>
        <p:nvSpPr>
          <p:cNvPr id="18" name="Shape 16"/>
          <p:cNvSpPr/>
          <p:nvPr/>
        </p:nvSpPr>
        <p:spPr>
          <a:xfrm>
            <a:off x="852607" y="6557129"/>
            <a:ext cx="155019" cy="1141333"/>
          </a:xfrm>
          <a:prstGeom prst="roundRect">
            <a:avLst>
              <a:gd name="adj" fmla="val 15000"/>
            </a:avLst>
          </a:prstGeom>
          <a:solidFill>
            <a:srgbClr val="3B3C3E"/>
          </a:solidFill>
          <a:ln/>
        </p:spPr>
      </p:sp>
      <p:sp>
        <p:nvSpPr>
          <p:cNvPr id="19" name="Text 17"/>
          <p:cNvSpPr/>
          <p:nvPr/>
        </p:nvSpPr>
        <p:spPr>
          <a:xfrm>
            <a:off x="1162645" y="6712148"/>
            <a:ext cx="2512933" cy="242292"/>
          </a:xfrm>
          <a:prstGeom prst="rect">
            <a:avLst/>
          </a:prstGeom>
          <a:noFill/>
          <a:ln/>
        </p:spPr>
        <p:txBody>
          <a:bodyPr wrap="none" lIns="0" tIns="0" rIns="0" bIns="0" rtlCol="0" anchor="t"/>
          <a:lstStyle/>
          <a:p>
            <a:pPr marL="0" indent="0" algn="l">
              <a:lnSpc>
                <a:spcPts val="1900"/>
              </a:lnSpc>
              <a:buNone/>
            </a:pPr>
            <a:r>
              <a:rPr lang="en-US" sz="1500" b="1" dirty="0">
                <a:solidFill>
                  <a:srgbClr val="C2C4B5"/>
                </a:solidFill>
                <a:latin typeface="Outfit Bold" pitchFamily="34" charset="0"/>
                <a:ea typeface="Outfit Bold" pitchFamily="34" charset="-122"/>
                <a:cs typeface="Outfit Bold" pitchFamily="34" charset="-120"/>
              </a:rPr>
              <a:t>Simulation Loop &amp; Execution</a:t>
            </a:r>
            <a:endParaRPr lang="en-US" sz="1500" dirty="0"/>
          </a:p>
        </p:txBody>
      </p:sp>
      <p:sp>
        <p:nvSpPr>
          <p:cNvPr id="20" name="Text 18"/>
          <p:cNvSpPr/>
          <p:nvPr/>
        </p:nvSpPr>
        <p:spPr>
          <a:xfrm>
            <a:off x="1162645" y="7047428"/>
            <a:ext cx="12847677" cy="496014"/>
          </a:xfrm>
          <a:prstGeom prst="rect">
            <a:avLst/>
          </a:prstGeom>
          <a:noFill/>
          <a:ln/>
        </p:spPr>
        <p:txBody>
          <a:bodyPr wrap="square" lIns="0" tIns="0" rIns="0" bIns="0" rtlCol="0" anchor="t"/>
          <a:lstStyle/>
          <a:p>
            <a:pPr marL="0" indent="0" algn="l">
              <a:lnSpc>
                <a:spcPts val="1950"/>
              </a:lnSpc>
              <a:buNone/>
            </a:pPr>
            <a:r>
              <a:rPr lang="en-US" sz="1200" dirty="0">
                <a:solidFill>
                  <a:srgbClr val="C2C4B5"/>
                </a:solidFill>
                <a:latin typeface="Bitter" pitchFamily="34" charset="0"/>
                <a:ea typeface="Bitter" pitchFamily="34" charset="-122"/>
                <a:cs typeface="Bitter" pitchFamily="34" charset="-120"/>
              </a:rPr>
              <a:t>Run the main simulation loop: continuously generate new data, periodically inject synthetic anomalies, execute anomaly detection, update the live dashboard, and dispatch Telegram alerts as needed. Implement mechanisms for graceful termination.</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252299"/>
            <a:ext cx="5132546" cy="620078"/>
          </a:xfrm>
          <a:prstGeom prst="rect">
            <a:avLst/>
          </a:prstGeom>
          <a:noFill/>
          <a:ln/>
        </p:spPr>
        <p:txBody>
          <a:bodyPr wrap="none" lIns="0" tIns="0" rIns="0" bIns="0" rtlCol="0" anchor="t"/>
          <a:lstStyle/>
          <a:p>
            <a:pPr marL="0" indent="0" algn="l">
              <a:lnSpc>
                <a:spcPts val="4850"/>
              </a:lnSpc>
              <a:buNone/>
            </a:pPr>
            <a:r>
              <a:rPr lang="en-US" sz="3900" b="1" dirty="0">
                <a:solidFill>
                  <a:srgbClr val="E1E5CD"/>
                </a:solidFill>
                <a:latin typeface="Outfit Bold" pitchFamily="34" charset="0"/>
                <a:ea typeface="Outfit Bold" pitchFamily="34" charset="-122"/>
                <a:cs typeface="Outfit Bold" pitchFamily="34" charset="-120"/>
              </a:rPr>
              <a:t>Key Code Components</a:t>
            </a:r>
            <a:endParaRPr lang="en-US" sz="3900" dirty="0"/>
          </a:p>
        </p:txBody>
      </p:sp>
      <p:sp>
        <p:nvSpPr>
          <p:cNvPr id="3" name="Shape 1"/>
          <p:cNvSpPr/>
          <p:nvPr/>
        </p:nvSpPr>
        <p:spPr>
          <a:xfrm>
            <a:off x="793790" y="2269212"/>
            <a:ext cx="4215289" cy="2731175"/>
          </a:xfrm>
          <a:prstGeom prst="roundRect">
            <a:avLst>
              <a:gd name="adj" fmla="val 1090"/>
            </a:avLst>
          </a:prstGeom>
          <a:solidFill>
            <a:srgbClr val="3B3C3E"/>
          </a:solidFill>
          <a:ln/>
        </p:spPr>
      </p:sp>
      <p:sp>
        <p:nvSpPr>
          <p:cNvPr id="4" name="Text 2"/>
          <p:cNvSpPr/>
          <p:nvPr/>
        </p:nvSpPr>
        <p:spPr>
          <a:xfrm>
            <a:off x="992148" y="2467570"/>
            <a:ext cx="3818573" cy="620316"/>
          </a:xfrm>
          <a:prstGeom prst="rect">
            <a:avLst/>
          </a:prstGeom>
          <a:noFill/>
          <a:ln/>
        </p:spPr>
        <p:txBody>
          <a:bodyPr wrap="square" lIns="0" tIns="0" rIns="0" bIns="0" rtlCol="0" anchor="t"/>
          <a:lstStyle/>
          <a:p>
            <a:pPr marL="0" indent="0" algn="l">
              <a:lnSpc>
                <a:spcPts val="2400"/>
              </a:lnSpc>
              <a:buNone/>
            </a:pPr>
            <a:r>
              <a:rPr lang="en-US" sz="1950" b="1" dirty="0">
                <a:solidFill>
                  <a:srgbClr val="C2C4B5"/>
                </a:solidFill>
                <a:highlight>
                  <a:srgbClr val="2A2C20"/>
                </a:highlight>
                <a:latin typeface="Consolas" pitchFamily="34" charset="0"/>
                <a:ea typeface="Consolas" pitchFamily="34" charset="-122"/>
                <a:cs typeface="Consolas" pitchFamily="34" charset="-120"/>
              </a:rPr>
              <a:t>enable_custom_widget_manager()</a:t>
            </a:r>
            <a:endParaRPr lang="en-US" sz="1950" dirty="0"/>
          </a:p>
        </p:txBody>
      </p:sp>
      <p:sp>
        <p:nvSpPr>
          <p:cNvPr id="5" name="Text 3"/>
          <p:cNvSpPr/>
          <p:nvPr/>
        </p:nvSpPr>
        <p:spPr>
          <a:xfrm>
            <a:off x="992148" y="3206948"/>
            <a:ext cx="3818573" cy="1270159"/>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Crucial for enabling Plotly's live update capabilities within the Google Colab environment, allowing for dynamic graph rendering without page refreshes.</a:t>
            </a:r>
            <a:endParaRPr lang="en-US" sz="1550" dirty="0"/>
          </a:p>
        </p:txBody>
      </p:sp>
      <p:sp>
        <p:nvSpPr>
          <p:cNvPr id="6" name="Shape 4"/>
          <p:cNvSpPr/>
          <p:nvPr/>
        </p:nvSpPr>
        <p:spPr>
          <a:xfrm>
            <a:off x="5207437" y="2269212"/>
            <a:ext cx="4215408" cy="2731175"/>
          </a:xfrm>
          <a:prstGeom prst="roundRect">
            <a:avLst>
              <a:gd name="adj" fmla="val 1090"/>
            </a:avLst>
          </a:prstGeom>
          <a:solidFill>
            <a:srgbClr val="3B3C3E"/>
          </a:solidFill>
          <a:ln/>
        </p:spPr>
      </p:sp>
      <p:sp>
        <p:nvSpPr>
          <p:cNvPr id="7" name="Text 5"/>
          <p:cNvSpPr/>
          <p:nvPr/>
        </p:nvSpPr>
        <p:spPr>
          <a:xfrm>
            <a:off x="5405795" y="246757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C2C4B5"/>
                </a:solidFill>
                <a:highlight>
                  <a:srgbClr val="2A2C20"/>
                </a:highlight>
                <a:latin typeface="Consolas" pitchFamily="34" charset="0"/>
                <a:ea typeface="Consolas" pitchFamily="34" charset="-122"/>
                <a:cs typeface="Consolas" pitchFamily="34" charset="-120"/>
              </a:rPr>
              <a:t>train_model()</a:t>
            </a:r>
            <a:endParaRPr lang="en-US" sz="1950" dirty="0"/>
          </a:p>
        </p:txBody>
      </p:sp>
      <p:sp>
        <p:nvSpPr>
          <p:cNvPr id="8" name="Text 6"/>
          <p:cNvSpPr/>
          <p:nvPr/>
        </p:nvSpPr>
        <p:spPr>
          <a:xfrm>
            <a:off x="5405795" y="2896791"/>
            <a:ext cx="3818692" cy="1905238"/>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This function is responsible for generating a dataset representing normal operational conditions and subsequently training the Isolation Forest anomaly detection model on this data.</a:t>
            </a:r>
            <a:endParaRPr lang="en-US" sz="1550" dirty="0"/>
          </a:p>
        </p:txBody>
      </p:sp>
      <p:sp>
        <p:nvSpPr>
          <p:cNvPr id="9" name="Shape 7"/>
          <p:cNvSpPr/>
          <p:nvPr/>
        </p:nvSpPr>
        <p:spPr>
          <a:xfrm>
            <a:off x="9621203" y="2269212"/>
            <a:ext cx="4215289" cy="2731175"/>
          </a:xfrm>
          <a:prstGeom prst="roundRect">
            <a:avLst>
              <a:gd name="adj" fmla="val 1090"/>
            </a:avLst>
          </a:prstGeom>
          <a:solidFill>
            <a:srgbClr val="3B3C3E"/>
          </a:solidFill>
          <a:ln/>
        </p:spPr>
      </p:sp>
      <p:sp>
        <p:nvSpPr>
          <p:cNvPr id="10" name="Text 8"/>
          <p:cNvSpPr/>
          <p:nvPr/>
        </p:nvSpPr>
        <p:spPr>
          <a:xfrm>
            <a:off x="9819561" y="246757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C2C4B5"/>
                </a:solidFill>
                <a:highlight>
                  <a:srgbClr val="2A2C20"/>
                </a:highlight>
                <a:latin typeface="Consolas" pitchFamily="34" charset="0"/>
                <a:ea typeface="Consolas" pitchFamily="34" charset="-122"/>
                <a:cs typeface="Consolas" pitchFamily="34" charset="-120"/>
              </a:rPr>
              <a:t>run_simulation()</a:t>
            </a:r>
            <a:endParaRPr lang="en-US" sz="1950" dirty="0"/>
          </a:p>
        </p:txBody>
      </p:sp>
      <p:sp>
        <p:nvSpPr>
          <p:cNvPr id="11" name="Text 9"/>
          <p:cNvSpPr/>
          <p:nvPr/>
        </p:nvSpPr>
        <p:spPr>
          <a:xfrm>
            <a:off x="9819561" y="2896791"/>
            <a:ext cx="3818573" cy="1905238"/>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The core execution loop of the system, orchestrating data simulation, real-time anomaly detection, dynamic visualization updates on the Plotly dashboard, and immediate Telegram notifications.</a:t>
            </a:r>
            <a:endParaRPr lang="en-US" sz="1550" dirty="0"/>
          </a:p>
        </p:txBody>
      </p:sp>
      <p:sp>
        <p:nvSpPr>
          <p:cNvPr id="12" name="Shape 10"/>
          <p:cNvSpPr/>
          <p:nvPr/>
        </p:nvSpPr>
        <p:spPr>
          <a:xfrm>
            <a:off x="793790" y="5198745"/>
            <a:ext cx="6422112" cy="1778556"/>
          </a:xfrm>
          <a:prstGeom prst="roundRect">
            <a:avLst>
              <a:gd name="adj" fmla="val 1674"/>
            </a:avLst>
          </a:prstGeom>
          <a:solidFill>
            <a:srgbClr val="3B3C3E"/>
          </a:solidFill>
          <a:ln/>
        </p:spPr>
      </p:sp>
      <p:sp>
        <p:nvSpPr>
          <p:cNvPr id="13" name="Text 11"/>
          <p:cNvSpPr/>
          <p:nvPr/>
        </p:nvSpPr>
        <p:spPr>
          <a:xfrm>
            <a:off x="992148" y="5397103"/>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C2C4B5"/>
                </a:solidFill>
                <a:latin typeface="Outfit Bold" pitchFamily="34" charset="0"/>
                <a:ea typeface="Outfit Bold" pitchFamily="34" charset="-122"/>
                <a:cs typeface="Outfit Bold" pitchFamily="34" charset="-120"/>
              </a:rPr>
              <a:t>Deque Buffers</a:t>
            </a:r>
            <a:endParaRPr lang="en-US" sz="1950" dirty="0"/>
          </a:p>
        </p:txBody>
      </p:sp>
      <p:sp>
        <p:nvSpPr>
          <p:cNvPr id="14" name="Text 12"/>
          <p:cNvSpPr/>
          <p:nvPr/>
        </p:nvSpPr>
        <p:spPr>
          <a:xfrm>
            <a:off x="992148" y="5826323"/>
            <a:ext cx="6025396" cy="952619"/>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Utilized as efficient, fixed-size data structures to maintain a sliding window of recent sensor readings, essential for smooth and continuous plotting on the live dashboard.</a:t>
            </a:r>
            <a:endParaRPr lang="en-US" sz="1550" dirty="0"/>
          </a:p>
        </p:txBody>
      </p:sp>
      <p:sp>
        <p:nvSpPr>
          <p:cNvPr id="15" name="Shape 13"/>
          <p:cNvSpPr/>
          <p:nvPr/>
        </p:nvSpPr>
        <p:spPr>
          <a:xfrm>
            <a:off x="7414260" y="5198745"/>
            <a:ext cx="6422231" cy="1778556"/>
          </a:xfrm>
          <a:prstGeom prst="roundRect">
            <a:avLst>
              <a:gd name="adj" fmla="val 1674"/>
            </a:avLst>
          </a:prstGeom>
          <a:solidFill>
            <a:srgbClr val="3B3C3E"/>
          </a:solidFill>
          <a:ln/>
        </p:spPr>
      </p:sp>
      <p:sp>
        <p:nvSpPr>
          <p:cNvPr id="16" name="Text 14"/>
          <p:cNvSpPr/>
          <p:nvPr/>
        </p:nvSpPr>
        <p:spPr>
          <a:xfrm>
            <a:off x="7612618" y="5397103"/>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C2C4B5"/>
                </a:solidFill>
                <a:latin typeface="Outfit Bold" pitchFamily="34" charset="0"/>
                <a:ea typeface="Outfit Bold" pitchFamily="34" charset="-122"/>
                <a:cs typeface="Outfit Bold" pitchFamily="34" charset="-120"/>
              </a:rPr>
              <a:t>FigureWidget</a:t>
            </a:r>
            <a:endParaRPr lang="en-US" sz="1950" dirty="0"/>
          </a:p>
        </p:txBody>
      </p:sp>
      <p:sp>
        <p:nvSpPr>
          <p:cNvPr id="17" name="Text 15"/>
          <p:cNvSpPr/>
          <p:nvPr/>
        </p:nvSpPr>
        <p:spPr>
          <a:xfrm>
            <a:off x="7612618" y="5826323"/>
            <a:ext cx="6025515" cy="952619"/>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A powerful Plotly object that supports in-place updates of the same graph, minimizing computational overhead and ensuring a truly live visualization experience.</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764387"/>
            <a:ext cx="8509278" cy="620078"/>
          </a:xfrm>
          <a:prstGeom prst="rect">
            <a:avLst/>
          </a:prstGeom>
          <a:noFill/>
          <a:ln/>
        </p:spPr>
        <p:txBody>
          <a:bodyPr wrap="none" lIns="0" tIns="0" rIns="0" bIns="0" rtlCol="0" anchor="t"/>
          <a:lstStyle/>
          <a:p>
            <a:pPr marL="0" indent="0" algn="l">
              <a:lnSpc>
                <a:spcPts val="4850"/>
              </a:lnSpc>
              <a:buNone/>
            </a:pPr>
            <a:r>
              <a:rPr lang="en-US" sz="3900" b="1" dirty="0">
                <a:solidFill>
                  <a:srgbClr val="E1E5CD"/>
                </a:solidFill>
                <a:latin typeface="Outfit Bold" pitchFamily="34" charset="0"/>
                <a:ea typeface="Outfit Bold" pitchFamily="34" charset="-122"/>
                <a:cs typeface="Outfit Bold" pitchFamily="34" charset="-120"/>
              </a:rPr>
              <a:t>Deployment &amp; Scaling Considerations</a:t>
            </a:r>
            <a:endParaRPr lang="en-US" sz="3900" dirty="0"/>
          </a:p>
        </p:txBody>
      </p:sp>
      <p:sp>
        <p:nvSpPr>
          <p:cNvPr id="3" name="Text 1"/>
          <p:cNvSpPr/>
          <p:nvPr/>
        </p:nvSpPr>
        <p:spPr>
          <a:xfrm>
            <a:off x="793790" y="2880479"/>
            <a:ext cx="2694861" cy="310158"/>
          </a:xfrm>
          <a:prstGeom prst="rect">
            <a:avLst/>
          </a:prstGeom>
          <a:noFill/>
          <a:ln/>
        </p:spPr>
        <p:txBody>
          <a:bodyPr wrap="none" lIns="0" tIns="0" rIns="0" bIns="0" rtlCol="0" anchor="t"/>
          <a:lstStyle/>
          <a:p>
            <a:pPr marL="0" indent="0" algn="l">
              <a:lnSpc>
                <a:spcPts val="2400"/>
              </a:lnSpc>
              <a:buNone/>
            </a:pPr>
            <a:r>
              <a:rPr lang="en-US" sz="1950" b="1" dirty="0">
                <a:solidFill>
                  <a:srgbClr val="E1E5CD"/>
                </a:solidFill>
                <a:latin typeface="Outfit Bold" pitchFamily="34" charset="0"/>
                <a:ea typeface="Outfit Bold" pitchFamily="34" charset="-122"/>
                <a:cs typeface="Outfit Bold" pitchFamily="34" charset="-120"/>
              </a:rPr>
              <a:t>Production Deployment</a:t>
            </a:r>
            <a:endParaRPr lang="en-US" sz="1950" dirty="0"/>
          </a:p>
        </p:txBody>
      </p:sp>
      <p:sp>
        <p:nvSpPr>
          <p:cNvPr id="4" name="Text 2"/>
          <p:cNvSpPr/>
          <p:nvPr/>
        </p:nvSpPr>
        <p:spPr>
          <a:xfrm>
            <a:off x="793790" y="3388995"/>
            <a:ext cx="6279356" cy="1587698"/>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While the prototype operates efficiently in a Google Colab environment, production-grade deployment can leverage containerization technologies like </a:t>
            </a:r>
            <a:r>
              <a:rPr lang="en-US" sz="1550" b="1" dirty="0">
                <a:solidFill>
                  <a:srgbClr val="C2C4B5"/>
                </a:solidFill>
                <a:latin typeface="Bitter" pitchFamily="34" charset="0"/>
                <a:ea typeface="Bitter" pitchFamily="34" charset="-122"/>
                <a:cs typeface="Bitter" pitchFamily="34" charset="-120"/>
              </a:rPr>
              <a:t>Docker</a:t>
            </a:r>
            <a:r>
              <a:rPr lang="en-US" sz="1550" dirty="0">
                <a:solidFill>
                  <a:srgbClr val="C2C4B5"/>
                </a:solidFill>
                <a:latin typeface="Bitter" pitchFamily="34" charset="0"/>
                <a:ea typeface="Bitter" pitchFamily="34" charset="-122"/>
                <a:cs typeface="Bitter" pitchFamily="34" charset="-120"/>
              </a:rPr>
              <a:t> and orchestration platforms such as </a:t>
            </a:r>
            <a:r>
              <a:rPr lang="en-US" sz="1550" b="1" dirty="0">
                <a:solidFill>
                  <a:srgbClr val="C2C4B5"/>
                </a:solidFill>
                <a:latin typeface="Bitter" pitchFamily="34" charset="0"/>
                <a:ea typeface="Bitter" pitchFamily="34" charset="-122"/>
                <a:cs typeface="Bitter" pitchFamily="34" charset="-120"/>
              </a:rPr>
              <a:t>Kubernetes</a:t>
            </a:r>
            <a:r>
              <a:rPr lang="en-US" sz="1550" dirty="0">
                <a:solidFill>
                  <a:srgbClr val="C2C4B5"/>
                </a:solidFill>
                <a:latin typeface="Bitter" pitchFamily="34" charset="0"/>
                <a:ea typeface="Bitter" pitchFamily="34" charset="-122"/>
                <a:cs typeface="Bitter" pitchFamily="34" charset="-120"/>
              </a:rPr>
              <a:t> for robust, scalable, and resilient operation.</a:t>
            </a:r>
            <a:endParaRPr lang="en-US" sz="1550" dirty="0"/>
          </a:p>
        </p:txBody>
      </p:sp>
      <p:sp>
        <p:nvSpPr>
          <p:cNvPr id="5" name="Text 3"/>
          <p:cNvSpPr/>
          <p:nvPr/>
        </p:nvSpPr>
        <p:spPr>
          <a:xfrm>
            <a:off x="793790" y="5155287"/>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This ensures consistency across environments and simplifies management of microservices.</a:t>
            </a:r>
            <a:endParaRPr lang="en-US" sz="1550" dirty="0"/>
          </a:p>
        </p:txBody>
      </p:sp>
      <p:sp>
        <p:nvSpPr>
          <p:cNvPr id="6" name="Text 4"/>
          <p:cNvSpPr/>
          <p:nvPr/>
        </p:nvSpPr>
        <p:spPr>
          <a:xfrm>
            <a:off x="7564874" y="2880479"/>
            <a:ext cx="4149923" cy="310158"/>
          </a:xfrm>
          <a:prstGeom prst="rect">
            <a:avLst/>
          </a:prstGeom>
          <a:noFill/>
          <a:ln/>
        </p:spPr>
        <p:txBody>
          <a:bodyPr wrap="none" lIns="0" tIns="0" rIns="0" bIns="0" rtlCol="0" anchor="t"/>
          <a:lstStyle/>
          <a:p>
            <a:pPr marL="0" indent="0" algn="l">
              <a:lnSpc>
                <a:spcPts val="2400"/>
              </a:lnSpc>
              <a:buNone/>
            </a:pPr>
            <a:r>
              <a:rPr lang="en-US" sz="1950" b="1" dirty="0">
                <a:solidFill>
                  <a:srgbClr val="E1E5CD"/>
                </a:solidFill>
                <a:latin typeface="Outfit Bold" pitchFamily="34" charset="0"/>
                <a:ea typeface="Outfit Bold" pitchFamily="34" charset="-122"/>
                <a:cs typeface="Outfit Bold" pitchFamily="34" charset="-120"/>
              </a:rPr>
              <a:t>Real-World Integration &amp; Monitoring</a:t>
            </a:r>
            <a:endParaRPr lang="en-US" sz="1950" dirty="0"/>
          </a:p>
        </p:txBody>
      </p:sp>
      <p:sp>
        <p:nvSpPr>
          <p:cNvPr id="7" name="Text 5"/>
          <p:cNvSpPr/>
          <p:nvPr/>
        </p:nvSpPr>
        <p:spPr>
          <a:xfrm>
            <a:off x="7564874" y="3388995"/>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Transition from the data simulator to actual real-time data sources like </a:t>
            </a:r>
            <a:r>
              <a:rPr lang="en-US" sz="1550" b="1" dirty="0">
                <a:solidFill>
                  <a:srgbClr val="C2C4B5"/>
                </a:solidFill>
                <a:latin typeface="Bitter" pitchFamily="34" charset="0"/>
                <a:ea typeface="Bitter" pitchFamily="34" charset="-122"/>
                <a:cs typeface="Bitter" pitchFamily="34" charset="-120"/>
              </a:rPr>
              <a:t>Kafka</a:t>
            </a:r>
            <a:r>
              <a:rPr lang="en-US" sz="1550" dirty="0">
                <a:solidFill>
                  <a:srgbClr val="C2C4B5"/>
                </a:solidFill>
                <a:latin typeface="Bitter" pitchFamily="34" charset="0"/>
                <a:ea typeface="Bitter" pitchFamily="34" charset="-122"/>
                <a:cs typeface="Bitter" pitchFamily="34" charset="-120"/>
              </a:rPr>
              <a:t> or </a:t>
            </a:r>
            <a:r>
              <a:rPr lang="en-US" sz="1550" b="1" dirty="0">
                <a:solidFill>
                  <a:srgbClr val="C2C4B5"/>
                </a:solidFill>
                <a:latin typeface="Bitter" pitchFamily="34" charset="0"/>
                <a:ea typeface="Bitter" pitchFamily="34" charset="-122"/>
                <a:cs typeface="Bitter" pitchFamily="34" charset="-120"/>
              </a:rPr>
              <a:t>MQTT</a:t>
            </a:r>
            <a:r>
              <a:rPr lang="en-US" sz="1550" dirty="0">
                <a:solidFill>
                  <a:srgbClr val="C2C4B5"/>
                </a:solidFill>
                <a:latin typeface="Bitter" pitchFamily="34" charset="0"/>
                <a:ea typeface="Bitter" pitchFamily="34" charset="-122"/>
                <a:cs typeface="Bitter" pitchFamily="34" charset="-120"/>
              </a:rPr>
              <a:t> for ingesting sensor data from IoT devices.</a:t>
            </a:r>
            <a:endParaRPr lang="en-US" sz="1550" dirty="0"/>
          </a:p>
        </p:txBody>
      </p:sp>
      <p:sp>
        <p:nvSpPr>
          <p:cNvPr id="8" name="Text 6"/>
          <p:cNvSpPr/>
          <p:nvPr/>
        </p:nvSpPr>
        <p:spPr>
          <a:xfrm>
            <a:off x="7564874" y="4202668"/>
            <a:ext cx="6279356" cy="952619"/>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For comprehensive system health and performance monitoring at scale, integrate with tools like </a:t>
            </a:r>
            <a:r>
              <a:rPr lang="en-US" sz="1550" b="1" dirty="0">
                <a:solidFill>
                  <a:srgbClr val="C2C4B5"/>
                </a:solidFill>
                <a:latin typeface="Bitter" pitchFamily="34" charset="0"/>
                <a:ea typeface="Bitter" pitchFamily="34" charset="-122"/>
                <a:cs typeface="Bitter" pitchFamily="34" charset="-120"/>
              </a:rPr>
              <a:t>Prometheus</a:t>
            </a:r>
            <a:r>
              <a:rPr lang="en-US" sz="1550" dirty="0">
                <a:solidFill>
                  <a:srgbClr val="C2C4B5"/>
                </a:solidFill>
                <a:latin typeface="Bitter" pitchFamily="34" charset="0"/>
                <a:ea typeface="Bitter" pitchFamily="34" charset="-122"/>
                <a:cs typeface="Bitter" pitchFamily="34" charset="-120"/>
              </a:rPr>
              <a:t> for metrics collection and </a:t>
            </a:r>
            <a:r>
              <a:rPr lang="en-US" sz="1550" b="1" dirty="0">
                <a:solidFill>
                  <a:srgbClr val="C2C4B5"/>
                </a:solidFill>
                <a:latin typeface="Bitter" pitchFamily="34" charset="0"/>
                <a:ea typeface="Bitter" pitchFamily="34" charset="-122"/>
                <a:cs typeface="Bitter" pitchFamily="34" charset="-120"/>
              </a:rPr>
              <a:t>Grafana</a:t>
            </a:r>
            <a:r>
              <a:rPr lang="en-US" sz="1550" dirty="0">
                <a:solidFill>
                  <a:srgbClr val="C2C4B5"/>
                </a:solidFill>
                <a:latin typeface="Bitter" pitchFamily="34" charset="0"/>
                <a:ea typeface="Bitter" pitchFamily="34" charset="-122"/>
                <a:cs typeface="Bitter" pitchFamily="34" charset="-120"/>
              </a:rPr>
              <a:t> for creating interactive dashboards.</a:t>
            </a:r>
            <a:endParaRPr lang="en-US" sz="1550" dirty="0"/>
          </a:p>
        </p:txBody>
      </p:sp>
      <p:sp>
        <p:nvSpPr>
          <p:cNvPr id="9" name="Text 7"/>
          <p:cNvSpPr/>
          <p:nvPr/>
        </p:nvSpPr>
        <p:spPr>
          <a:xfrm>
            <a:off x="7564874" y="5333881"/>
            <a:ext cx="6279356" cy="952619"/>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Consider employing more advanced deep learning models such as </a:t>
            </a:r>
            <a:r>
              <a:rPr lang="en-US" sz="1550" b="1" dirty="0">
                <a:solidFill>
                  <a:srgbClr val="C2C4B5"/>
                </a:solidFill>
                <a:latin typeface="Bitter" pitchFamily="34" charset="0"/>
                <a:ea typeface="Bitter" pitchFamily="34" charset="-122"/>
                <a:cs typeface="Bitter" pitchFamily="34" charset="-120"/>
              </a:rPr>
              <a:t>Autoencoders</a:t>
            </a:r>
            <a:r>
              <a:rPr lang="en-US" sz="1550" dirty="0">
                <a:solidFill>
                  <a:srgbClr val="C2C4B5"/>
                </a:solidFill>
                <a:latin typeface="Bitter" pitchFamily="34" charset="0"/>
                <a:ea typeface="Bitter" pitchFamily="34" charset="-122"/>
                <a:cs typeface="Bitter" pitchFamily="34" charset="-120"/>
              </a:rPr>
              <a:t> or </a:t>
            </a:r>
            <a:r>
              <a:rPr lang="en-US" sz="1550" b="1" dirty="0">
                <a:solidFill>
                  <a:srgbClr val="C2C4B5"/>
                </a:solidFill>
                <a:latin typeface="Bitter" pitchFamily="34" charset="0"/>
                <a:ea typeface="Bitter" pitchFamily="34" charset="-122"/>
                <a:cs typeface="Bitter" pitchFamily="34" charset="-120"/>
              </a:rPr>
              <a:t>LSTMs</a:t>
            </a:r>
            <a:r>
              <a:rPr lang="en-US" sz="1550" dirty="0">
                <a:solidFill>
                  <a:srgbClr val="C2C4B5"/>
                </a:solidFill>
                <a:latin typeface="Bitter" pitchFamily="34" charset="0"/>
                <a:ea typeface="Bitter" pitchFamily="34" charset="-122"/>
                <a:cs typeface="Bitter" pitchFamily="34" charset="-120"/>
              </a:rPr>
              <a:t> for detecting intricate and complex anomaly patterns that simple statistical methods might miss.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10803" y="488633"/>
            <a:ext cx="7108508" cy="555188"/>
          </a:xfrm>
          <a:prstGeom prst="rect">
            <a:avLst/>
          </a:prstGeom>
          <a:noFill/>
          <a:ln/>
        </p:spPr>
        <p:txBody>
          <a:bodyPr wrap="none" lIns="0" tIns="0" rIns="0" bIns="0" rtlCol="0" anchor="t"/>
          <a:lstStyle/>
          <a:p>
            <a:pPr marL="0" indent="0" algn="l">
              <a:lnSpc>
                <a:spcPts val="4350"/>
              </a:lnSpc>
              <a:buNone/>
            </a:pPr>
            <a:r>
              <a:rPr lang="en-US" sz="3450" b="1" dirty="0">
                <a:solidFill>
                  <a:srgbClr val="E1E5CD"/>
                </a:solidFill>
                <a:latin typeface="Outfit Bold" pitchFamily="34" charset="0"/>
                <a:ea typeface="Outfit Bold" pitchFamily="34" charset="-122"/>
                <a:cs typeface="Outfit Bold" pitchFamily="34" charset="-120"/>
              </a:rPr>
              <a:t>Future Enhancements &amp; Next Steps</a:t>
            </a:r>
            <a:endParaRPr lang="en-US" sz="3450" dirty="0"/>
          </a:p>
        </p:txBody>
      </p:sp>
      <p:sp>
        <p:nvSpPr>
          <p:cNvPr id="3" name="Shape 1"/>
          <p:cNvSpPr/>
          <p:nvPr/>
        </p:nvSpPr>
        <p:spPr>
          <a:xfrm>
            <a:off x="710803" y="1399222"/>
            <a:ext cx="399812" cy="399812"/>
          </a:xfrm>
          <a:prstGeom prst="roundRect">
            <a:avLst>
              <a:gd name="adj" fmla="val 6667"/>
            </a:avLst>
          </a:prstGeom>
          <a:solidFill>
            <a:srgbClr val="3B3C3E"/>
          </a:solidFill>
          <a:ln/>
        </p:spPr>
      </p:sp>
      <p:sp>
        <p:nvSpPr>
          <p:cNvPr id="4" name="Text 2"/>
          <p:cNvSpPr/>
          <p:nvPr/>
        </p:nvSpPr>
        <p:spPr>
          <a:xfrm>
            <a:off x="777478" y="1432560"/>
            <a:ext cx="266462" cy="333137"/>
          </a:xfrm>
          <a:prstGeom prst="rect">
            <a:avLst/>
          </a:prstGeom>
          <a:noFill/>
          <a:ln/>
        </p:spPr>
        <p:txBody>
          <a:bodyPr wrap="none" lIns="0" tIns="0" rIns="0" bIns="0" rtlCol="0" anchor="t"/>
          <a:lstStyle/>
          <a:p>
            <a:pPr marL="0" indent="0" algn="ctr">
              <a:lnSpc>
                <a:spcPts val="2050"/>
              </a:lnSpc>
              <a:buNone/>
            </a:pPr>
            <a:r>
              <a:rPr lang="en-US" sz="2050" b="1" dirty="0">
                <a:solidFill>
                  <a:srgbClr val="C2C4B5"/>
                </a:solidFill>
                <a:latin typeface="Outfit Bold" pitchFamily="34" charset="0"/>
                <a:ea typeface="Outfit Bold" pitchFamily="34" charset="-122"/>
                <a:cs typeface="Outfit Bold" pitchFamily="34" charset="-120"/>
              </a:rPr>
              <a:t>1</a:t>
            </a:r>
            <a:endParaRPr lang="en-US" sz="2050" dirty="0"/>
          </a:p>
        </p:txBody>
      </p:sp>
      <p:sp>
        <p:nvSpPr>
          <p:cNvPr id="5" name="Text 3"/>
          <p:cNvSpPr/>
          <p:nvPr/>
        </p:nvSpPr>
        <p:spPr>
          <a:xfrm>
            <a:off x="1288256" y="1432441"/>
            <a:ext cx="4248269" cy="333137"/>
          </a:xfrm>
          <a:prstGeom prst="rect">
            <a:avLst/>
          </a:prstGeom>
          <a:noFill/>
          <a:ln/>
        </p:spPr>
        <p:txBody>
          <a:bodyPr wrap="none" lIns="0" tIns="0" rIns="0" bIns="0" rtlCol="0" anchor="t"/>
          <a:lstStyle/>
          <a:p>
            <a:pPr marL="0" indent="0" algn="l">
              <a:lnSpc>
                <a:spcPts val="2600"/>
              </a:lnSpc>
              <a:buNone/>
            </a:pPr>
            <a:r>
              <a:rPr lang="en-US" sz="2050" b="1" dirty="0">
                <a:solidFill>
                  <a:srgbClr val="C2C4B5"/>
                </a:solidFill>
                <a:latin typeface="Outfit Bold" pitchFamily="34" charset="0"/>
                <a:ea typeface="Outfit Bold" pitchFamily="34" charset="-122"/>
                <a:cs typeface="Outfit Bold" pitchFamily="34" charset="-120"/>
              </a:rPr>
              <a:t>Integrate with Physical IoT Devices</a:t>
            </a:r>
            <a:endParaRPr lang="en-US" sz="2050" dirty="0"/>
          </a:p>
        </p:txBody>
      </p:sp>
      <p:sp>
        <p:nvSpPr>
          <p:cNvPr id="6" name="Text 4"/>
          <p:cNvSpPr/>
          <p:nvPr/>
        </p:nvSpPr>
        <p:spPr>
          <a:xfrm>
            <a:off x="1288256" y="1872139"/>
            <a:ext cx="12631341" cy="284321"/>
          </a:xfrm>
          <a:prstGeom prst="rect">
            <a:avLst/>
          </a:prstGeom>
          <a:noFill/>
          <a:ln/>
        </p:spPr>
        <p:txBody>
          <a:bodyPr wrap="none" lIns="0" tIns="0" rIns="0" bIns="0" rtlCol="0" anchor="t"/>
          <a:lstStyle/>
          <a:p>
            <a:pPr marL="0" indent="0" algn="l">
              <a:lnSpc>
                <a:spcPts val="2200"/>
              </a:lnSpc>
              <a:buNone/>
            </a:pPr>
            <a:r>
              <a:rPr lang="en-US" sz="1350" dirty="0">
                <a:solidFill>
                  <a:srgbClr val="C2C4B5"/>
                </a:solidFill>
                <a:latin typeface="Bitter" pitchFamily="34" charset="0"/>
                <a:ea typeface="Bitter" pitchFamily="34" charset="-122"/>
                <a:cs typeface="Bitter" pitchFamily="34" charset="-120"/>
              </a:rPr>
              <a:t>Establish direct connections to actual IoT devices using protocols like MQTT or Kafka for authentic real-time data streaming and anomaly detection.</a:t>
            </a:r>
            <a:endParaRPr lang="en-US" sz="1350" dirty="0"/>
          </a:p>
        </p:txBody>
      </p:sp>
      <p:sp>
        <p:nvSpPr>
          <p:cNvPr id="7" name="Shape 5"/>
          <p:cNvSpPr/>
          <p:nvPr/>
        </p:nvSpPr>
        <p:spPr>
          <a:xfrm>
            <a:off x="710803" y="2511862"/>
            <a:ext cx="399812" cy="399812"/>
          </a:xfrm>
          <a:prstGeom prst="roundRect">
            <a:avLst>
              <a:gd name="adj" fmla="val 6667"/>
            </a:avLst>
          </a:prstGeom>
          <a:solidFill>
            <a:srgbClr val="3B3C3E"/>
          </a:solidFill>
          <a:ln/>
        </p:spPr>
      </p:sp>
      <p:sp>
        <p:nvSpPr>
          <p:cNvPr id="8" name="Text 6"/>
          <p:cNvSpPr/>
          <p:nvPr/>
        </p:nvSpPr>
        <p:spPr>
          <a:xfrm>
            <a:off x="777478" y="2545199"/>
            <a:ext cx="266462" cy="333137"/>
          </a:xfrm>
          <a:prstGeom prst="rect">
            <a:avLst/>
          </a:prstGeom>
          <a:noFill/>
          <a:ln/>
        </p:spPr>
        <p:txBody>
          <a:bodyPr wrap="none" lIns="0" tIns="0" rIns="0" bIns="0" rtlCol="0" anchor="t"/>
          <a:lstStyle/>
          <a:p>
            <a:pPr marL="0" indent="0" algn="ctr">
              <a:lnSpc>
                <a:spcPts val="2050"/>
              </a:lnSpc>
              <a:buNone/>
            </a:pPr>
            <a:r>
              <a:rPr lang="en-US" sz="2050" b="1" dirty="0">
                <a:solidFill>
                  <a:srgbClr val="C2C4B5"/>
                </a:solidFill>
                <a:latin typeface="Outfit Bold" pitchFamily="34" charset="0"/>
                <a:ea typeface="Outfit Bold" pitchFamily="34" charset="-122"/>
                <a:cs typeface="Outfit Bold" pitchFamily="34" charset="-120"/>
              </a:rPr>
              <a:t>2</a:t>
            </a:r>
            <a:endParaRPr lang="en-US" sz="2050" dirty="0"/>
          </a:p>
        </p:txBody>
      </p:sp>
      <p:sp>
        <p:nvSpPr>
          <p:cNvPr id="9" name="Text 7"/>
          <p:cNvSpPr/>
          <p:nvPr/>
        </p:nvSpPr>
        <p:spPr>
          <a:xfrm>
            <a:off x="1288256" y="2545080"/>
            <a:ext cx="4290417" cy="333137"/>
          </a:xfrm>
          <a:prstGeom prst="rect">
            <a:avLst/>
          </a:prstGeom>
          <a:noFill/>
          <a:ln/>
        </p:spPr>
        <p:txBody>
          <a:bodyPr wrap="none" lIns="0" tIns="0" rIns="0" bIns="0" rtlCol="0" anchor="t"/>
          <a:lstStyle/>
          <a:p>
            <a:pPr marL="0" indent="0" algn="l">
              <a:lnSpc>
                <a:spcPts val="2600"/>
              </a:lnSpc>
              <a:buNone/>
            </a:pPr>
            <a:r>
              <a:rPr lang="en-US" sz="2050" b="1" dirty="0">
                <a:solidFill>
                  <a:srgbClr val="C2C4B5"/>
                </a:solidFill>
                <a:latin typeface="Outfit Bold" pitchFamily="34" charset="0"/>
                <a:ea typeface="Outfit Bold" pitchFamily="34" charset="-122"/>
                <a:cs typeface="Outfit Bold" pitchFamily="34" charset="-120"/>
              </a:rPr>
              <a:t>Data Persistence for Anomaly Logs</a:t>
            </a:r>
            <a:endParaRPr lang="en-US" sz="2050" dirty="0"/>
          </a:p>
        </p:txBody>
      </p:sp>
      <p:sp>
        <p:nvSpPr>
          <p:cNvPr id="10" name="Text 8"/>
          <p:cNvSpPr/>
          <p:nvPr/>
        </p:nvSpPr>
        <p:spPr>
          <a:xfrm>
            <a:off x="1288256" y="2984778"/>
            <a:ext cx="12631341" cy="568643"/>
          </a:xfrm>
          <a:prstGeom prst="rect">
            <a:avLst/>
          </a:prstGeom>
          <a:noFill/>
          <a:ln/>
        </p:spPr>
        <p:txBody>
          <a:bodyPr wrap="square" lIns="0" tIns="0" rIns="0" bIns="0" rtlCol="0" anchor="t"/>
          <a:lstStyle/>
          <a:p>
            <a:pPr marL="0" indent="0" algn="l">
              <a:lnSpc>
                <a:spcPts val="2200"/>
              </a:lnSpc>
              <a:buNone/>
            </a:pPr>
            <a:r>
              <a:rPr lang="en-US" sz="1350" dirty="0">
                <a:solidFill>
                  <a:srgbClr val="C2C4B5"/>
                </a:solidFill>
                <a:latin typeface="Bitter" pitchFamily="34" charset="0"/>
                <a:ea typeface="Bitter" pitchFamily="34" charset="-122"/>
                <a:cs typeface="Bitter" pitchFamily="34" charset="-120"/>
              </a:rPr>
              <a:t>Implement mechanisms to persist detected anomaly events and associated metadata to a robust database (e.g., PostgreSQL, MongoDB) or a distributed file system for historical analysis and auditing.</a:t>
            </a:r>
            <a:endParaRPr lang="en-US" sz="1350" dirty="0"/>
          </a:p>
        </p:txBody>
      </p:sp>
      <p:sp>
        <p:nvSpPr>
          <p:cNvPr id="11" name="Shape 9"/>
          <p:cNvSpPr/>
          <p:nvPr/>
        </p:nvSpPr>
        <p:spPr>
          <a:xfrm>
            <a:off x="710803" y="3908822"/>
            <a:ext cx="399812" cy="399812"/>
          </a:xfrm>
          <a:prstGeom prst="roundRect">
            <a:avLst>
              <a:gd name="adj" fmla="val 6667"/>
            </a:avLst>
          </a:prstGeom>
          <a:solidFill>
            <a:srgbClr val="3B3C3E"/>
          </a:solidFill>
          <a:ln/>
        </p:spPr>
      </p:sp>
      <p:sp>
        <p:nvSpPr>
          <p:cNvPr id="12" name="Text 10"/>
          <p:cNvSpPr/>
          <p:nvPr/>
        </p:nvSpPr>
        <p:spPr>
          <a:xfrm>
            <a:off x="777478" y="3942159"/>
            <a:ext cx="266462" cy="333137"/>
          </a:xfrm>
          <a:prstGeom prst="rect">
            <a:avLst/>
          </a:prstGeom>
          <a:noFill/>
          <a:ln/>
        </p:spPr>
        <p:txBody>
          <a:bodyPr wrap="none" lIns="0" tIns="0" rIns="0" bIns="0" rtlCol="0" anchor="t"/>
          <a:lstStyle/>
          <a:p>
            <a:pPr marL="0" indent="0" algn="ctr">
              <a:lnSpc>
                <a:spcPts val="2050"/>
              </a:lnSpc>
              <a:buNone/>
            </a:pPr>
            <a:r>
              <a:rPr lang="en-US" sz="2050" b="1" dirty="0">
                <a:solidFill>
                  <a:srgbClr val="C2C4B5"/>
                </a:solidFill>
                <a:latin typeface="Outfit Bold" pitchFamily="34" charset="0"/>
                <a:ea typeface="Outfit Bold" pitchFamily="34" charset="-122"/>
                <a:cs typeface="Outfit Bold" pitchFamily="34" charset="-120"/>
              </a:rPr>
              <a:t>3</a:t>
            </a:r>
            <a:endParaRPr lang="en-US" sz="2050" dirty="0"/>
          </a:p>
        </p:txBody>
      </p:sp>
      <p:sp>
        <p:nvSpPr>
          <p:cNvPr id="13" name="Text 11"/>
          <p:cNvSpPr/>
          <p:nvPr/>
        </p:nvSpPr>
        <p:spPr>
          <a:xfrm>
            <a:off x="1288256" y="3942040"/>
            <a:ext cx="2824520" cy="333137"/>
          </a:xfrm>
          <a:prstGeom prst="rect">
            <a:avLst/>
          </a:prstGeom>
          <a:noFill/>
          <a:ln/>
        </p:spPr>
        <p:txBody>
          <a:bodyPr wrap="none" lIns="0" tIns="0" rIns="0" bIns="0" rtlCol="0" anchor="t"/>
          <a:lstStyle/>
          <a:p>
            <a:pPr marL="0" indent="0" algn="l">
              <a:lnSpc>
                <a:spcPts val="2600"/>
              </a:lnSpc>
              <a:buNone/>
            </a:pPr>
            <a:r>
              <a:rPr lang="en-US" sz="2050" b="1" dirty="0">
                <a:solidFill>
                  <a:srgbClr val="C2C4B5"/>
                </a:solidFill>
                <a:latin typeface="Outfit Bold" pitchFamily="34" charset="0"/>
                <a:ea typeface="Outfit Bold" pitchFamily="34" charset="-122"/>
                <a:cs typeface="Outfit Bold" pitchFamily="34" charset="-120"/>
              </a:rPr>
              <a:t>Develop User Interface</a:t>
            </a:r>
            <a:endParaRPr lang="en-US" sz="2050" dirty="0"/>
          </a:p>
        </p:txBody>
      </p:sp>
      <p:sp>
        <p:nvSpPr>
          <p:cNvPr id="14" name="Text 12"/>
          <p:cNvSpPr/>
          <p:nvPr/>
        </p:nvSpPr>
        <p:spPr>
          <a:xfrm>
            <a:off x="1288256" y="4381738"/>
            <a:ext cx="12631341" cy="568643"/>
          </a:xfrm>
          <a:prstGeom prst="rect">
            <a:avLst/>
          </a:prstGeom>
          <a:noFill/>
          <a:ln/>
        </p:spPr>
        <p:txBody>
          <a:bodyPr wrap="square" lIns="0" tIns="0" rIns="0" bIns="0" rtlCol="0" anchor="t"/>
          <a:lstStyle/>
          <a:p>
            <a:pPr marL="0" indent="0" algn="l">
              <a:lnSpc>
                <a:spcPts val="2200"/>
              </a:lnSpc>
              <a:buNone/>
            </a:pPr>
            <a:r>
              <a:rPr lang="en-US" sz="1350" dirty="0">
                <a:solidFill>
                  <a:srgbClr val="C2C4B5"/>
                </a:solidFill>
                <a:latin typeface="Bitter" pitchFamily="34" charset="0"/>
                <a:ea typeface="Bitter" pitchFamily="34" charset="-122"/>
                <a:cs typeface="Bitter" pitchFamily="34" charset="-120"/>
              </a:rPr>
              <a:t>Build a dedicated user interface using frameworks such as Streamlit or Flask to provide operators with an intuitive dashboard for monitoring, configuration, and incident management.</a:t>
            </a:r>
            <a:endParaRPr lang="en-US" sz="1350" dirty="0"/>
          </a:p>
        </p:txBody>
      </p:sp>
      <p:sp>
        <p:nvSpPr>
          <p:cNvPr id="15" name="Shape 13"/>
          <p:cNvSpPr/>
          <p:nvPr/>
        </p:nvSpPr>
        <p:spPr>
          <a:xfrm>
            <a:off x="710803" y="5305782"/>
            <a:ext cx="399812" cy="399812"/>
          </a:xfrm>
          <a:prstGeom prst="roundRect">
            <a:avLst>
              <a:gd name="adj" fmla="val 6667"/>
            </a:avLst>
          </a:prstGeom>
          <a:solidFill>
            <a:srgbClr val="3B3C3E"/>
          </a:solidFill>
          <a:ln/>
        </p:spPr>
      </p:sp>
      <p:sp>
        <p:nvSpPr>
          <p:cNvPr id="16" name="Text 14"/>
          <p:cNvSpPr/>
          <p:nvPr/>
        </p:nvSpPr>
        <p:spPr>
          <a:xfrm>
            <a:off x="777478" y="5339120"/>
            <a:ext cx="266462" cy="333137"/>
          </a:xfrm>
          <a:prstGeom prst="rect">
            <a:avLst/>
          </a:prstGeom>
          <a:noFill/>
          <a:ln/>
        </p:spPr>
        <p:txBody>
          <a:bodyPr wrap="none" lIns="0" tIns="0" rIns="0" bIns="0" rtlCol="0" anchor="t"/>
          <a:lstStyle/>
          <a:p>
            <a:pPr marL="0" indent="0" algn="ctr">
              <a:lnSpc>
                <a:spcPts val="2050"/>
              </a:lnSpc>
              <a:buNone/>
            </a:pPr>
            <a:r>
              <a:rPr lang="en-US" sz="2050" b="1" dirty="0">
                <a:solidFill>
                  <a:srgbClr val="C2C4B5"/>
                </a:solidFill>
                <a:latin typeface="Outfit Bold" pitchFamily="34" charset="0"/>
                <a:ea typeface="Outfit Bold" pitchFamily="34" charset="-122"/>
                <a:cs typeface="Outfit Bold" pitchFamily="34" charset="-120"/>
              </a:rPr>
              <a:t>4</a:t>
            </a:r>
            <a:endParaRPr lang="en-US" sz="2050" dirty="0"/>
          </a:p>
        </p:txBody>
      </p:sp>
      <p:sp>
        <p:nvSpPr>
          <p:cNvPr id="17" name="Text 15"/>
          <p:cNvSpPr/>
          <p:nvPr/>
        </p:nvSpPr>
        <p:spPr>
          <a:xfrm>
            <a:off x="1288256" y="5339001"/>
            <a:ext cx="2949059" cy="333137"/>
          </a:xfrm>
          <a:prstGeom prst="rect">
            <a:avLst/>
          </a:prstGeom>
          <a:noFill/>
          <a:ln/>
        </p:spPr>
        <p:txBody>
          <a:bodyPr wrap="none" lIns="0" tIns="0" rIns="0" bIns="0" rtlCol="0" anchor="t"/>
          <a:lstStyle/>
          <a:p>
            <a:pPr marL="0" indent="0" algn="l">
              <a:lnSpc>
                <a:spcPts val="2600"/>
              </a:lnSpc>
              <a:buNone/>
            </a:pPr>
            <a:r>
              <a:rPr lang="en-US" sz="2050" b="1" dirty="0">
                <a:solidFill>
                  <a:srgbClr val="C2C4B5"/>
                </a:solidFill>
                <a:latin typeface="Outfit Bold" pitchFamily="34" charset="0"/>
                <a:ea typeface="Outfit Bold" pitchFamily="34" charset="-122"/>
                <a:cs typeface="Outfit Bold" pitchFamily="34" charset="-120"/>
              </a:rPr>
              <a:t>Establish CI/CD Pipeline</a:t>
            </a:r>
            <a:endParaRPr lang="en-US" sz="2050" dirty="0"/>
          </a:p>
        </p:txBody>
      </p:sp>
      <p:sp>
        <p:nvSpPr>
          <p:cNvPr id="18" name="Text 16"/>
          <p:cNvSpPr/>
          <p:nvPr/>
        </p:nvSpPr>
        <p:spPr>
          <a:xfrm>
            <a:off x="1288256" y="5778698"/>
            <a:ext cx="12631341" cy="568643"/>
          </a:xfrm>
          <a:prstGeom prst="rect">
            <a:avLst/>
          </a:prstGeom>
          <a:noFill/>
          <a:ln/>
        </p:spPr>
        <p:txBody>
          <a:bodyPr wrap="square" lIns="0" tIns="0" rIns="0" bIns="0" rtlCol="0" anchor="t"/>
          <a:lstStyle/>
          <a:p>
            <a:pPr marL="0" indent="0" algn="l">
              <a:lnSpc>
                <a:spcPts val="2200"/>
              </a:lnSpc>
              <a:buNone/>
            </a:pPr>
            <a:r>
              <a:rPr lang="en-US" sz="1350" dirty="0">
                <a:solidFill>
                  <a:srgbClr val="C2C4B5"/>
                </a:solidFill>
                <a:latin typeface="Bitter" pitchFamily="34" charset="0"/>
                <a:ea typeface="Bitter" pitchFamily="34" charset="-122"/>
                <a:cs typeface="Bitter" pitchFamily="34" charset="-120"/>
              </a:rPr>
              <a:t>Set up a Continuous Integration/Continuous Deployment (CI/CD) pipeline to automate code testing, building, and deployment processes, ensuring rapid and reliable updates.</a:t>
            </a:r>
            <a:endParaRPr lang="en-US" sz="1350" dirty="0"/>
          </a:p>
        </p:txBody>
      </p:sp>
      <p:sp>
        <p:nvSpPr>
          <p:cNvPr id="19" name="Shape 17"/>
          <p:cNvSpPr/>
          <p:nvPr/>
        </p:nvSpPr>
        <p:spPr>
          <a:xfrm>
            <a:off x="710803" y="6702742"/>
            <a:ext cx="399812" cy="399812"/>
          </a:xfrm>
          <a:prstGeom prst="roundRect">
            <a:avLst>
              <a:gd name="adj" fmla="val 6667"/>
            </a:avLst>
          </a:prstGeom>
          <a:solidFill>
            <a:srgbClr val="3B3C3E"/>
          </a:solidFill>
          <a:ln/>
        </p:spPr>
      </p:sp>
      <p:sp>
        <p:nvSpPr>
          <p:cNvPr id="20" name="Text 18"/>
          <p:cNvSpPr/>
          <p:nvPr/>
        </p:nvSpPr>
        <p:spPr>
          <a:xfrm>
            <a:off x="777478" y="6736080"/>
            <a:ext cx="266462" cy="333137"/>
          </a:xfrm>
          <a:prstGeom prst="rect">
            <a:avLst/>
          </a:prstGeom>
          <a:noFill/>
          <a:ln/>
        </p:spPr>
        <p:txBody>
          <a:bodyPr wrap="none" lIns="0" tIns="0" rIns="0" bIns="0" rtlCol="0" anchor="t"/>
          <a:lstStyle/>
          <a:p>
            <a:pPr marL="0" indent="0" algn="ctr">
              <a:lnSpc>
                <a:spcPts val="2050"/>
              </a:lnSpc>
              <a:buNone/>
            </a:pPr>
            <a:r>
              <a:rPr lang="en-US" sz="2050" b="1" dirty="0">
                <a:solidFill>
                  <a:srgbClr val="C2C4B5"/>
                </a:solidFill>
                <a:latin typeface="Outfit Bold" pitchFamily="34" charset="0"/>
                <a:ea typeface="Outfit Bold" pitchFamily="34" charset="-122"/>
                <a:cs typeface="Outfit Bold" pitchFamily="34" charset="-120"/>
              </a:rPr>
              <a:t>5</a:t>
            </a:r>
            <a:endParaRPr lang="en-US" sz="2050" dirty="0"/>
          </a:p>
        </p:txBody>
      </p:sp>
      <p:sp>
        <p:nvSpPr>
          <p:cNvPr id="21" name="Text 19"/>
          <p:cNvSpPr/>
          <p:nvPr/>
        </p:nvSpPr>
        <p:spPr>
          <a:xfrm>
            <a:off x="1288256" y="6735961"/>
            <a:ext cx="3425190" cy="333137"/>
          </a:xfrm>
          <a:prstGeom prst="rect">
            <a:avLst/>
          </a:prstGeom>
          <a:noFill/>
          <a:ln/>
        </p:spPr>
        <p:txBody>
          <a:bodyPr wrap="none" lIns="0" tIns="0" rIns="0" bIns="0" rtlCol="0" anchor="t"/>
          <a:lstStyle/>
          <a:p>
            <a:pPr marL="0" indent="0" algn="l">
              <a:lnSpc>
                <a:spcPts val="2600"/>
              </a:lnSpc>
              <a:buNone/>
            </a:pPr>
            <a:r>
              <a:rPr lang="en-US" sz="2050" b="1" dirty="0">
                <a:solidFill>
                  <a:srgbClr val="C2C4B5"/>
                </a:solidFill>
                <a:latin typeface="Outfit Bold" pitchFamily="34" charset="0"/>
                <a:ea typeface="Outfit Bold" pitchFamily="34" charset="-122"/>
                <a:cs typeface="Outfit Bold" pitchFamily="34" charset="-120"/>
              </a:rPr>
              <a:t>Optimize Model Parameters</a:t>
            </a:r>
            <a:endParaRPr lang="en-US" sz="2050" dirty="0"/>
          </a:p>
        </p:txBody>
      </p:sp>
      <p:sp>
        <p:nvSpPr>
          <p:cNvPr id="22" name="Text 20"/>
          <p:cNvSpPr/>
          <p:nvPr/>
        </p:nvSpPr>
        <p:spPr>
          <a:xfrm>
            <a:off x="1288256" y="7175659"/>
            <a:ext cx="12631341" cy="568643"/>
          </a:xfrm>
          <a:prstGeom prst="rect">
            <a:avLst/>
          </a:prstGeom>
          <a:noFill/>
          <a:ln/>
        </p:spPr>
        <p:txBody>
          <a:bodyPr wrap="square" lIns="0" tIns="0" rIns="0" bIns="0" rtlCol="0" anchor="t"/>
          <a:lstStyle/>
          <a:p>
            <a:pPr marL="0" indent="0" algn="l">
              <a:lnSpc>
                <a:spcPts val="2200"/>
              </a:lnSpc>
              <a:buNone/>
            </a:pPr>
            <a:r>
              <a:rPr lang="en-US" sz="1350" dirty="0">
                <a:solidFill>
                  <a:srgbClr val="C2C4B5"/>
                </a:solidFill>
                <a:latin typeface="Bitter" pitchFamily="34" charset="0"/>
                <a:ea typeface="Bitter" pitchFamily="34" charset="-122"/>
                <a:cs typeface="Bitter" pitchFamily="34" charset="-120"/>
              </a:rPr>
              <a:t>Conduct rigorous hyperparameter tuning and threshold optimization for the anomaly detection model to enhance accuracy, reduce false positives, and improve overall system performance.</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93790" y="1738313"/>
            <a:ext cx="7556421" cy="1240155"/>
          </a:xfrm>
          <a:prstGeom prst="rect">
            <a:avLst/>
          </a:prstGeom>
          <a:noFill/>
          <a:ln/>
        </p:spPr>
        <p:txBody>
          <a:bodyPr wrap="square" lIns="0" tIns="0" rIns="0" bIns="0" rtlCol="0" anchor="t"/>
          <a:lstStyle/>
          <a:p>
            <a:pPr marL="0" indent="0" algn="l">
              <a:lnSpc>
                <a:spcPts val="4850"/>
              </a:lnSpc>
              <a:buNone/>
            </a:pPr>
            <a:r>
              <a:rPr lang="en-US" sz="3900" b="1" dirty="0">
                <a:solidFill>
                  <a:srgbClr val="E1E5CD"/>
                </a:solidFill>
                <a:latin typeface="Outfit Bold" pitchFamily="34" charset="0"/>
                <a:ea typeface="Outfit Bold" pitchFamily="34" charset="-122"/>
                <a:cs typeface="Outfit Bold" pitchFamily="34" charset="-120"/>
              </a:rPr>
              <a:t>Conclusion: Towards Predictive Maintenance</a:t>
            </a:r>
            <a:endParaRPr lang="en-US" sz="3900" dirty="0"/>
          </a:p>
        </p:txBody>
      </p:sp>
      <p:sp>
        <p:nvSpPr>
          <p:cNvPr id="4" name="Text 1"/>
          <p:cNvSpPr/>
          <p:nvPr/>
        </p:nvSpPr>
        <p:spPr>
          <a:xfrm>
            <a:off x="793790" y="3276124"/>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This project successfully demonstrated an end-to-end pipeline for real-time anomaly detection in an IoT smart manufacturing context. By combining data simulation, unsupervised machine learning with Isolation Forest, live data visualization, and instant alerting, we have created a robust foundational system.</a:t>
            </a:r>
            <a:endParaRPr lang="en-US" sz="1550" dirty="0"/>
          </a:p>
        </p:txBody>
      </p:sp>
      <p:sp>
        <p:nvSpPr>
          <p:cNvPr id="5" name="Text 2"/>
          <p:cNvSpPr/>
          <p:nvPr/>
        </p:nvSpPr>
        <p:spPr>
          <a:xfrm>
            <a:off x="793790" y="4769525"/>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C2C4B5"/>
                </a:solidFill>
                <a:latin typeface="Bitter" pitchFamily="34" charset="0"/>
                <a:ea typeface="Bitter" pitchFamily="34" charset="-122"/>
                <a:cs typeface="Bitter" pitchFamily="34" charset="-120"/>
              </a:rPr>
              <a:t>This proof-of-concept serves as a powerful starting point for developing advanced predictive maintenance solutions, enabling proactive intervention, minimizing downtime, and optimizing operational efficiency in industrial environments.</a:t>
            </a:r>
            <a:endParaRPr lang="en-US" sz="1550" dirty="0"/>
          </a:p>
        </p:txBody>
      </p:sp>
      <p:pic>
        <p:nvPicPr>
          <p:cNvPr id="6" name="Image 1" descr="preencoded.png">
            <a:hlinkClick r:id="rId4"/>
          </p:cNvPr>
          <p:cNvPicPr>
            <a:picLocks noChangeAspect="1"/>
          </p:cNvPicPr>
          <p:nvPr/>
        </p:nvPicPr>
        <p:blipFill>
          <a:blip r:embed="rId5"/>
          <a:stretch>
            <a:fillRect/>
          </a:stretch>
        </p:blipFill>
        <p:spPr>
          <a:xfrm>
            <a:off x="793790" y="5945386"/>
            <a:ext cx="2551748" cy="545783"/>
          </a:xfrm>
          <a:prstGeom prst="rect">
            <a:avLst/>
          </a:prstGeom>
        </p:spPr>
      </p:pic>
      <p:pic>
        <p:nvPicPr>
          <p:cNvPr id="7" name="Image 2" descr="preencoded.png"/>
          <p:cNvPicPr>
            <a:picLocks noChangeAspect="1"/>
          </p:cNvPicPr>
          <p:nvPr/>
        </p:nvPicPr>
        <p:blipFill>
          <a:blip r:embed="rId6"/>
          <a:stretch>
            <a:fillRect/>
          </a:stretch>
        </p:blipFill>
        <p:spPr>
          <a:xfrm>
            <a:off x="3444716" y="5945386"/>
            <a:ext cx="2740343" cy="545783"/>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2</TotalTime>
  <Words>964</Words>
  <Application>Microsoft Office PowerPoint</Application>
  <PresentationFormat>Custom</PresentationFormat>
  <Paragraphs>83</Paragraphs>
  <Slides>8</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Consolas</vt:lpstr>
      <vt:lpstr>Rockwell</vt:lpstr>
      <vt:lpstr>Bookman Old Style</vt:lpstr>
      <vt:lpstr>Outfit Bold</vt:lpstr>
      <vt:lpstr>Bitter</vt:lpstr>
      <vt:lpstr>Arial</vt:lpstr>
      <vt:lpstr>Damask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Aditya Guha Roy (24 JGBS)</cp:lastModifiedBy>
  <cp:revision>2</cp:revision>
  <dcterms:created xsi:type="dcterms:W3CDTF">2025-06-19T04:51:46Z</dcterms:created>
  <dcterms:modified xsi:type="dcterms:W3CDTF">2025-06-19T04:54:32Z</dcterms:modified>
</cp:coreProperties>
</file>